
<file path=[Content_Types].xml><?xml version="1.0" encoding="utf-8"?>
<Types xmlns="http://schemas.openxmlformats.org/package/2006/content-types">
  <Default Extension="jpeg" ContentType="image/jpeg"/>
  <Default Extension="jpg" ContentType="image/jpeg"/>
  <Default Extension="m4a" ContentType="audio/mp4"/>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9" r:id="rId3"/>
    <p:sldId id="266" r:id="rId4"/>
    <p:sldId id="373" r:id="rId5"/>
    <p:sldId id="372" r:id="rId6"/>
    <p:sldId id="265" r:id="rId7"/>
    <p:sldId id="275" r:id="rId8"/>
    <p:sldId id="258" r:id="rId9"/>
    <p:sldId id="374" r:id="rId10"/>
    <p:sldId id="395" r:id="rId11"/>
    <p:sldId id="260" r:id="rId12"/>
    <p:sldId id="3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80"/>
    <p:restoredTop sz="87644"/>
  </p:normalViewPr>
  <p:slideViewPr>
    <p:cSldViewPr snapToGrid="0" snapToObjects="1" showGuides="1">
      <p:cViewPr>
        <p:scale>
          <a:sx n="83" d="100"/>
          <a:sy n="83" d="100"/>
        </p:scale>
        <p:origin x="1504" y="264"/>
      </p:cViewPr>
      <p:guideLst>
        <p:guide orient="horz" pos="2136"/>
        <p:guide pos="386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66E77-1D75-B94B-B36B-7455424552FA}" type="datetimeFigureOut">
              <a:rPr lang="en-US" smtClean="0"/>
              <a:t>8/26/20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D4E63-BB24-6B4C-9C24-3A5B9B6DFB54}" type="slidenum">
              <a:rPr lang="en-US" smtClean="0"/>
              <a:t>‹#›</a:t>
            </a:fld>
            <a:endParaRPr lang="en-US"/>
          </a:p>
        </p:txBody>
      </p:sp>
    </p:spTree>
    <p:extLst>
      <p:ext uri="{BB962C8B-B14F-4D97-AF65-F5344CB8AC3E}">
        <p14:creationId xmlns:p14="http://schemas.microsoft.com/office/powerpoint/2010/main" val="4223063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Hello welcome to the 2020 PACE applications Workshop. my name is Amir Ibrahim and I'll talk to you today about the atmospheric correction for the PACE mission</a:t>
            </a: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1</a:t>
            </a:fld>
            <a:endParaRPr lang="en-US"/>
          </a:p>
        </p:txBody>
      </p:sp>
    </p:spTree>
    <p:extLst>
      <p:ext uri="{BB962C8B-B14F-4D97-AF65-F5344CB8AC3E}">
        <p14:creationId xmlns:p14="http://schemas.microsoft.com/office/powerpoint/2010/main" val="32621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PACE science and application team relies on OCI proxy data from spaceborne and airborne hyperspectral sensors such as the HICO instrument. HICO can provide interesting case studies such as the ones provided here in this slide. For example, the HICO image on the left side taken over the Australian east coast shows </a:t>
            </a:r>
            <a:r>
              <a:rPr lang="en-US" sz="1200" b="0" i="0" u="none" strike="noStrike" kern="1200" dirty="0" err="1">
                <a:solidFill>
                  <a:schemeClr val="tx1"/>
                </a:solidFill>
                <a:effectLst/>
                <a:latin typeface="+mn-lt"/>
                <a:ea typeface="+mn-ea"/>
                <a:cs typeface="+mn-cs"/>
              </a:rPr>
              <a:t>Trichodismium</a:t>
            </a:r>
            <a:r>
              <a:rPr lang="en-US" sz="1200" b="0" i="0" u="none" strike="noStrike" kern="1200" dirty="0">
                <a:solidFill>
                  <a:schemeClr val="tx1"/>
                </a:solidFill>
                <a:effectLst/>
                <a:latin typeface="+mn-lt"/>
                <a:ea typeface="+mn-ea"/>
                <a:cs typeface="+mn-cs"/>
              </a:rPr>
              <a:t> bloom floating over the ocean surface. It is possible to detect these conditions using hyperspectral observations. I am showing here the spectral signal measured by HICO after correcting for the </a:t>
            </a:r>
            <a:r>
              <a:rPr lang="en-US" sz="1200" b="0" i="0" u="none" strike="noStrike" kern="1200" dirty="0" err="1">
                <a:solidFill>
                  <a:schemeClr val="tx1"/>
                </a:solidFill>
                <a:effectLst/>
                <a:latin typeface="+mn-lt"/>
                <a:ea typeface="+mn-ea"/>
                <a:cs typeface="+mn-cs"/>
              </a:rPr>
              <a:t>rayleigh</a:t>
            </a:r>
            <a:r>
              <a:rPr lang="en-US" sz="1200" b="0" i="0" u="none" strike="noStrike" kern="1200" dirty="0">
                <a:solidFill>
                  <a:schemeClr val="tx1"/>
                </a:solidFill>
                <a:effectLst/>
                <a:latin typeface="+mn-lt"/>
                <a:ea typeface="+mn-ea"/>
                <a:cs typeface="+mn-cs"/>
              </a:rPr>
              <a:t> scattering only with and without gases correction. I wanted to emphasize that without proper gases correction we can see some spectral features that are coming from the atmosphere and not from the ocean which can cause algorithmic failure when aiming to retrieve surface properties. In a similar demonstration, the HICO image on the right side is taken over Lake Erie in the US where cyanobacteria bloom shows distinct spectral features. Thus a proper hyperspectral atmospheric correction is necessary for inferring the optical properties of the water. Similar to HICO, OCI will be able to detect bloom conditions and provide insight into water quality applications.</a:t>
            </a:r>
            <a:endParaRPr lang="en-US" b="0" dirty="0"/>
          </a:p>
        </p:txBody>
      </p:sp>
      <p:sp>
        <p:nvSpPr>
          <p:cNvPr id="4" name="Slide Number Placeholder 3"/>
          <p:cNvSpPr>
            <a:spLocks noGrp="1"/>
          </p:cNvSpPr>
          <p:nvPr>
            <p:ph type="sldNum" sz="quarter" idx="5"/>
          </p:nvPr>
        </p:nvSpPr>
        <p:spPr/>
        <p:txBody>
          <a:bodyPr/>
          <a:lstStyle/>
          <a:p>
            <a:fld id="{277D4E63-BB24-6B4C-9C24-3A5B9B6DFB54}" type="slidenum">
              <a:rPr lang="en-US" smtClean="0"/>
              <a:t>10</a:t>
            </a:fld>
            <a:endParaRPr lang="en-US"/>
          </a:p>
        </p:txBody>
      </p:sp>
    </p:spTree>
    <p:extLst>
      <p:ext uri="{BB962C8B-B14F-4D97-AF65-F5344CB8AC3E}">
        <p14:creationId xmlns:p14="http://schemas.microsoft.com/office/powerpoint/2010/main" val="58625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Current airborne and spaceborne proxy data can not provide sufficient oceanic and atmospheric conditions for algorithm development, because of limitations in the spectral and spatial coverage. The PACE project science as well as the science and applications team are developing simulated OCI data. The project science team is creating a simulated dataset utilizing NASA Goddard Global Modeling and Assimilation Office Nature Run geophysical model for the atmosphere, coupled with a global ocean water-leaving radiance model to simulate top-of-atmosphere radiance for OCI granules from multiple expected PACE orbits. The TOA radiance is simulated using the vector radiative transfer code VLIDORT. The model accounts for different aerosol types, clouds, and fully couples absorbing gases, such as ozone, water vapor, and oxygen. The ocean radiance is simulated using GMAO’s Ocean-Atmosphere Spectral Irradiance Model that produces global assimilated distributions of ocean’s optical constituents. Land surfaces are also included in the simulation, drawing on MODIS retrieval </a:t>
            </a:r>
            <a:r>
              <a:rPr lang="en-US" sz="1200" b="0" i="0" u="none" strike="noStrike" kern="1200" dirty="0" err="1">
                <a:solidFill>
                  <a:schemeClr val="tx1"/>
                </a:solidFill>
                <a:effectLst/>
                <a:latin typeface="+mn-lt"/>
                <a:ea typeface="+mn-ea"/>
                <a:cs typeface="+mn-cs"/>
              </a:rPr>
              <a:t>climatologies</a:t>
            </a:r>
            <a:r>
              <a:rPr lang="en-US" sz="1200" b="0" i="0" u="none" strike="noStrike" kern="1200" dirty="0">
                <a:solidFill>
                  <a:schemeClr val="tx1"/>
                </a:solidFill>
                <a:effectLst/>
                <a:latin typeface="+mn-lt"/>
                <a:ea typeface="+mn-ea"/>
                <a:cs typeface="+mn-cs"/>
              </a:rPr>
              <a:t>. The synthetic data provides a realistic global distribution of expected TOA radiance that OCI can observe, which will facilitate development and testing of OCI pre-launch algorithms across atmosphere, ocean, and land disciplines. The data soon will be available to be distributed to the community.</a:t>
            </a: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11</a:t>
            </a:fld>
            <a:endParaRPr lang="en-US"/>
          </a:p>
        </p:txBody>
      </p:sp>
    </p:spTree>
    <p:extLst>
      <p:ext uri="{BB962C8B-B14F-4D97-AF65-F5344CB8AC3E}">
        <p14:creationId xmlns:p14="http://schemas.microsoft.com/office/powerpoint/2010/main" val="174519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would like to thank you for listening. The PACE team is looking forward to working with you in the near future. If you have any questions, please email me. Thank you.</a:t>
            </a:r>
          </a:p>
        </p:txBody>
      </p:sp>
      <p:sp>
        <p:nvSpPr>
          <p:cNvPr id="4" name="Slide Number Placeholder 3"/>
          <p:cNvSpPr>
            <a:spLocks noGrp="1"/>
          </p:cNvSpPr>
          <p:nvPr>
            <p:ph type="sldNum" sz="quarter" idx="5"/>
          </p:nvPr>
        </p:nvSpPr>
        <p:spPr/>
        <p:txBody>
          <a:bodyPr/>
          <a:lstStyle/>
          <a:p>
            <a:fld id="{277D4E63-BB24-6B4C-9C24-3A5B9B6DFB54}" type="slidenum">
              <a:rPr lang="en-US" smtClean="0"/>
              <a:t>12</a:t>
            </a:fld>
            <a:endParaRPr lang="en-US"/>
          </a:p>
        </p:txBody>
      </p:sp>
    </p:spTree>
    <p:extLst>
      <p:ext uri="{BB962C8B-B14F-4D97-AF65-F5344CB8AC3E}">
        <p14:creationId xmlns:p14="http://schemas.microsoft.com/office/powerpoint/2010/main" val="124239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I'm giving a little bit of background about myself and my role For the peace mission. I am the lead scientist for the atmospheric Correction of the Ocean color instrument or </a:t>
            </a:r>
            <a:r>
              <a:rPr lang="en-US" sz="1200" b="0" i="0" u="none" strike="noStrike" kern="1200" dirty="0" err="1">
                <a:solidFill>
                  <a:schemeClr val="tx1"/>
                </a:solidFill>
                <a:effectLst/>
                <a:latin typeface="+mn-lt"/>
                <a:ea typeface="+mn-ea"/>
                <a:cs typeface="+mn-cs"/>
              </a:rPr>
              <a:t>oci</a:t>
            </a:r>
            <a:r>
              <a:rPr lang="en-US" sz="1200" b="0" i="0" u="none" strike="noStrike" kern="1200" dirty="0">
                <a:solidFill>
                  <a:schemeClr val="tx1"/>
                </a:solidFill>
                <a:effectLst/>
                <a:latin typeface="+mn-lt"/>
                <a:ea typeface="+mn-ea"/>
                <a:cs typeface="+mn-cs"/>
              </a:rPr>
              <a:t> on the PACE satellite. I currently work at the ocean ecology Lab at Nasa Goddard and I have a PhD in electrical engineering from the city University of New York. My main research interests are vector radiative transfer modeling and polarimetric and hyperspectral remote sensing of the ocean. During my PhD work I developed Retrieval algorithms of optical and microphysical properties of hydrosols using the polarized light emerging from beneath the ocean surface. Currently my main focus is on developing advanced atmospheric correction algorithms for the ocean color instrument.</a:t>
            </a: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2</a:t>
            </a:fld>
            <a:endParaRPr lang="en-US"/>
          </a:p>
        </p:txBody>
      </p:sp>
    </p:spTree>
    <p:extLst>
      <p:ext uri="{BB962C8B-B14F-4D97-AF65-F5344CB8AC3E}">
        <p14:creationId xmlns:p14="http://schemas.microsoft.com/office/powerpoint/2010/main" val="10523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main goal of any atmospheric correction algorithm is to produce the surface reflectance; in our case the water leaving reflectance which is an intermediate product that allows us to produce more interesting geophysical products such as the chlorophyll concentration, the phytoplankton absorption and other relevant inherent Optical properties. My role is to be the Interface between the project science and the science and application team and collaborate to ensure producing the hyperspectral water leaving reflectance at 2.5 nanometer step within the solar Spectrum. As you can see from the table we are required to produce the </a:t>
            </a:r>
            <a:r>
              <a:rPr lang="en-US" sz="1200" b="0" i="0" u="none" strike="noStrike" kern="1200" dirty="0" err="1">
                <a:solidFill>
                  <a:schemeClr val="tx1"/>
                </a:solidFill>
                <a:effectLst/>
                <a:latin typeface="+mn-lt"/>
                <a:ea typeface="+mn-ea"/>
                <a:cs typeface="+mn-cs"/>
              </a:rPr>
              <a:t>reflectances</a:t>
            </a:r>
            <a:r>
              <a:rPr lang="en-US" sz="1200" b="0" i="0" u="none" strike="noStrike" kern="1200" dirty="0">
                <a:solidFill>
                  <a:schemeClr val="tx1"/>
                </a:solidFill>
                <a:effectLst/>
                <a:latin typeface="+mn-lt"/>
                <a:ea typeface="+mn-ea"/>
                <a:cs typeface="+mn-cs"/>
              </a:rPr>
              <a:t>  within the specified uncertainty. we are required to produce these products using the ocean color in instrument alone however pace will host two Advanced  polarimeters  that will be able to help us  with doing better atmospheric correction.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3</a:t>
            </a:fld>
            <a:endParaRPr lang="en-US"/>
          </a:p>
        </p:txBody>
      </p:sp>
    </p:spTree>
    <p:extLst>
      <p:ext uri="{BB962C8B-B14F-4D97-AF65-F5344CB8AC3E}">
        <p14:creationId xmlns:p14="http://schemas.microsoft.com/office/powerpoint/2010/main" val="1172548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Movie shows a simulation of the global distribution of aerosols based on the nature run model from the global modeling and assimilation office at Nasa Goddard. These color coded aerosol plumes show the dynamics and complexity of these Airborne particles that can interfere with the ocean signal measured by a satellite sensor at the top of the atmosphere. For example you can see large dust plumes in orange color transported from the Sahara Desert in Africa across the Atlantic Ocean. Also Organic carbon Aerosols produced by biomass burning in central Africa traverse large portions of the Mid-Atlantic. Other aerosols such as sea salt exist everywhere over the ocean. The atmospheric correction process is necessary to separate this dynamic aerosol signal from the top of atmosphere measurements and infer the signal from the ocean which is typically 10% of the total signal measured by satellites in the blue spectrum.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4</a:t>
            </a:fld>
            <a:endParaRPr lang="en-US"/>
          </a:p>
        </p:txBody>
      </p:sp>
    </p:spTree>
    <p:extLst>
      <p:ext uri="{BB962C8B-B14F-4D97-AF65-F5344CB8AC3E}">
        <p14:creationId xmlns:p14="http://schemas.microsoft.com/office/powerpoint/2010/main" val="2944755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Here is another example of real satellite observation measured by VIIRS over the Arabian sea. Looking at this scene you can notice color variations in the ocean where these green swirls are plankton blooms of </a:t>
            </a:r>
            <a:r>
              <a:rPr lang="en-US" sz="1200" b="0" i="0" u="none" strike="noStrike" kern="1200" dirty="0" err="1">
                <a:solidFill>
                  <a:schemeClr val="tx1"/>
                </a:solidFill>
                <a:effectLst/>
                <a:latin typeface="+mn-lt"/>
                <a:ea typeface="+mn-ea"/>
                <a:cs typeface="+mn-cs"/>
              </a:rPr>
              <a:t>Noctiluca</a:t>
            </a:r>
            <a:r>
              <a:rPr lang="en-US" sz="1200" b="0" i="0" u="none" strike="noStrike" kern="1200" dirty="0">
                <a:solidFill>
                  <a:schemeClr val="tx1"/>
                </a:solidFill>
                <a:effectLst/>
                <a:latin typeface="+mn-lt"/>
                <a:ea typeface="+mn-ea"/>
                <a:cs typeface="+mn-cs"/>
              </a:rPr>
              <a:t> mixed with diatoms. One of PACE's main science goals is to observe different plankton species by utilizing the hyperspectral capability of OCI. If we compare the plankton absorption of different species retrieved by the multi-spectral VIIRS instrument to the hyperspectral spectral OCI instrument, it can be obvious that OCI will allows us to better retrieve the optical properties of different plankton species because of the rich information content of OCI. However, to retrieve these hyperspectral optical properties, we need an accurate atmospheric correction. Aerosols are not the only varying signal that can interfere with the ocean signal. We also need to correct for surface effects such as the glint and compensate for absorbing gases. We also need to retrieve in complex coastal waters conditions where the highly turbid water interferes with atmospheric correction.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5</a:t>
            </a:fld>
            <a:endParaRPr lang="en-US"/>
          </a:p>
        </p:txBody>
      </p:sp>
    </p:spTree>
    <p:extLst>
      <p:ext uri="{BB962C8B-B14F-4D97-AF65-F5344CB8AC3E}">
        <p14:creationId xmlns:p14="http://schemas.microsoft.com/office/powerpoint/2010/main" val="137652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Since this is NASA’s first hyperspectral ocean color mission, we need to develop more advanced algorithms that can handle the additional spectral information from OCI as compared to the heritage multispectral missions. This figure here shows the atmospheric transmittance due to the absorption and scattering of aerosols and molecules. One particular challenge for the hyperspectral atmospheric correction is to properly correct for absorbing gases such as the water vapor, oxygen, ozone and methane. Some of these gases absorb the light in spectral regions in the visible that can make it more challenging to retrieve the plankton species that has similar absorption features to the absorbing gases. Thus a proper compensation of atmospheric gases is important in addition to the molecular and aerosol scattering as well as the glint.</a:t>
            </a: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6</a:t>
            </a:fld>
            <a:endParaRPr lang="en-US"/>
          </a:p>
        </p:txBody>
      </p:sp>
    </p:spTree>
    <p:extLst>
      <p:ext uri="{BB962C8B-B14F-4D97-AF65-F5344CB8AC3E}">
        <p14:creationId xmlns:p14="http://schemas.microsoft.com/office/powerpoint/2010/main" val="356218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figure on the right hand side shows the signal to noise ratio requirement of OCI in the visible spectrum as well as in the short wave infrared. OCI will have an excellent radiometric performance that will allow us to produce ocean color products with smaller uncertainty. The map on the left hand side is a simulation of what OCI can retrieve from top of atmosphere observations. The simulated scene is based on MODIS Aqua geophysical retrievals translated to hyperspectral wavelengths. Using a pre-launch algorithm dedicated to OCI, we were able to demonstrate that we can process and retrieve the required surface reflectance product </a:t>
            </a:r>
            <a:r>
              <a:rPr lang="en-US" sz="1200" b="0" i="0" u="none" strike="noStrike" kern="1200" dirty="0" err="1">
                <a:solidFill>
                  <a:schemeClr val="tx1"/>
                </a:solidFill>
                <a:effectLst/>
                <a:latin typeface="+mn-lt"/>
                <a:ea typeface="+mn-ea"/>
                <a:cs typeface="+mn-cs"/>
              </a:rPr>
              <a:t>Rrs</a:t>
            </a:r>
            <a:r>
              <a:rPr lang="en-US" sz="1200" b="0" i="0" u="none" strike="noStrike" kern="1200" dirty="0">
                <a:solidFill>
                  <a:schemeClr val="tx1"/>
                </a:solidFill>
                <a:effectLst/>
                <a:latin typeface="+mn-lt"/>
                <a:ea typeface="+mn-ea"/>
                <a:cs typeface="+mn-cs"/>
              </a:rPr>
              <a:t> within the required uncertainty. The uncertainty product produced by our level 2 processing algorithm can retrieve the pixel level uncertainty due to random noise and systematic biases. OCI will be the first instrument to have SWIR channels designed for ocean color applications which will reduce the uncertainty from the atmospheric correction in coastal waters.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7</a:t>
            </a:fld>
            <a:endParaRPr lang="en-US"/>
          </a:p>
        </p:txBody>
      </p:sp>
    </p:spTree>
    <p:extLst>
      <p:ext uri="{BB962C8B-B14F-4D97-AF65-F5344CB8AC3E}">
        <p14:creationId xmlns:p14="http://schemas.microsoft.com/office/powerpoint/2010/main" val="102135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before, the atmospheric correction over coastal water can be challenging. The atmospheric correction relies on separating the atmospheric signal from the ocean, by inferring the aerosol signal from the longer wavelength where the water absorption is too high, darkening the surface as shown in figure (a) taken from a paper in 2015. Thus the measured signal of the satellite sensor at the longer near infrared or shortwave infrared wavelengths will be coming only from the atmosphere and the surface glint. After characterizing the aerosol and glint spectral dependence in the visible, then we can correct for the total signal to obtain the water reflectance. This method is known as the black pixel algorithm. When the water reflectance is non-negligible as you can see from figure (b), then part of the ocean signal will be attributed to the aerosol thus decreasing the algorithm performance. OCI will have a capable set of SWIR channels that will allow for a better atmospheric correction over turbid and shallow waters. OCI will have a 1038 nm channel similar to the Sentinel-3 OLCI heritage which has 1020 nm band as in figure (c) and (d). The 1038 nm not only will help with the turbid and shallow water atmospheric correction but also can provide better sensitivity to turbidity than near-infrared channels where they can saturate.</a:t>
            </a:r>
          </a:p>
        </p:txBody>
      </p:sp>
      <p:sp>
        <p:nvSpPr>
          <p:cNvPr id="4" name="Slide Number Placeholder 3"/>
          <p:cNvSpPr>
            <a:spLocks noGrp="1"/>
          </p:cNvSpPr>
          <p:nvPr>
            <p:ph type="sldNum" sz="quarter" idx="5"/>
          </p:nvPr>
        </p:nvSpPr>
        <p:spPr/>
        <p:txBody>
          <a:bodyPr/>
          <a:lstStyle/>
          <a:p>
            <a:fld id="{277D4E63-BB24-6B4C-9C24-3A5B9B6DFB54}" type="slidenum">
              <a:rPr lang="en-US" smtClean="0"/>
              <a:t>8</a:t>
            </a:fld>
            <a:endParaRPr lang="en-US"/>
          </a:p>
        </p:txBody>
      </p:sp>
    </p:spTree>
    <p:extLst>
      <p:ext uri="{BB962C8B-B14F-4D97-AF65-F5344CB8AC3E}">
        <p14:creationId xmlns:p14="http://schemas.microsoft.com/office/powerpoint/2010/main" val="286260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Non-tilting sensors such as MODIS or VIIRS lose large parts of their area coverage due to sun glint contamination. OCI will be able to tilt at different parts of the orbit similar to the SeaWiFS heritage to avoid direct sun glint. Since glint contamination is difficult to correct for, OCI tilt will decrease the glint regions thus increasing the ocean color coverage.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277D4E63-BB24-6B4C-9C24-3A5B9B6DFB54}" type="slidenum">
              <a:rPr lang="en-US" smtClean="0"/>
              <a:t>9</a:t>
            </a:fld>
            <a:endParaRPr lang="en-US"/>
          </a:p>
        </p:txBody>
      </p:sp>
    </p:spTree>
    <p:extLst>
      <p:ext uri="{BB962C8B-B14F-4D97-AF65-F5344CB8AC3E}">
        <p14:creationId xmlns:p14="http://schemas.microsoft.com/office/powerpoint/2010/main" val="326383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A7B3-177C-964A-9DB6-626644B995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ED1E0-DC69-7E4F-9A9B-819178B6C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B7074F-4246-A143-83D8-DC81531370F4}"/>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5" name="Footer Placeholder 4">
            <a:extLst>
              <a:ext uri="{FF2B5EF4-FFF2-40B4-BE49-F238E27FC236}">
                <a16:creationId xmlns:a16="http://schemas.microsoft.com/office/drawing/2014/main" id="{17CDAE6A-EB5F-464C-90B3-B91BDFF76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E4F4C-4E78-324C-AA8B-A2586F6D1BCD}"/>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2810688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E7BB-CCF2-F541-96F9-377F6B6AD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378DDC-43E6-0148-BB24-621F902089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F746C-7C52-FF49-83E6-E78A8CB0D647}"/>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5" name="Footer Placeholder 4">
            <a:extLst>
              <a:ext uri="{FF2B5EF4-FFF2-40B4-BE49-F238E27FC236}">
                <a16:creationId xmlns:a16="http://schemas.microsoft.com/office/drawing/2014/main" id="{C8505F03-749B-3F4C-9568-3A36C7DE3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C71E-9CA3-AD4D-A16D-74FCABACAE1D}"/>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32360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A74F7-4D13-F94B-AD79-A76B1983B5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07748-C17F-1B44-9B08-CD766D8AA1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94F2E-2EF2-FD49-80F3-9BCE8C9CD0D0}"/>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5" name="Footer Placeholder 4">
            <a:extLst>
              <a:ext uri="{FF2B5EF4-FFF2-40B4-BE49-F238E27FC236}">
                <a16:creationId xmlns:a16="http://schemas.microsoft.com/office/drawing/2014/main" id="{D225D183-09FB-A64A-8C87-15361BF38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952A6-8D64-9E44-8963-82C2A03BEDF6}"/>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393726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CD7C-5304-9E47-B606-66EFC67F4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1D46B-ABAD-7240-AAAB-29840185A8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62E5-797D-D541-8144-D44DD7E3BF49}"/>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5" name="Footer Placeholder 4">
            <a:extLst>
              <a:ext uri="{FF2B5EF4-FFF2-40B4-BE49-F238E27FC236}">
                <a16:creationId xmlns:a16="http://schemas.microsoft.com/office/drawing/2014/main" id="{7E37C942-9474-1540-AF4F-A9B76515D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191FF-5BA6-5648-B048-FD952E3EB568}"/>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298079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9D5B-96E7-0D41-945E-ABCD257D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0D0B8-6F18-C947-A7E9-35D24C9C8F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2CE31-02B5-9546-BE28-E21E1AF76C02}"/>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5" name="Footer Placeholder 4">
            <a:extLst>
              <a:ext uri="{FF2B5EF4-FFF2-40B4-BE49-F238E27FC236}">
                <a16:creationId xmlns:a16="http://schemas.microsoft.com/office/drawing/2014/main" id="{8550F949-9E2E-BF42-A9CA-A5F06954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CE232-8394-2D42-9D8D-2E70D7B44951}"/>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409006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4663-DD88-CB4A-AD0A-6B7240ED3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85F94-75BA-5E4D-888D-F65274952D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9E2405-5CE8-694D-A0B3-5479A3AFA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02BB5-7580-6A49-8906-0D46253EB552}"/>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6" name="Footer Placeholder 5">
            <a:extLst>
              <a:ext uri="{FF2B5EF4-FFF2-40B4-BE49-F238E27FC236}">
                <a16:creationId xmlns:a16="http://schemas.microsoft.com/office/drawing/2014/main" id="{5022172D-764D-1647-B05C-35B888239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B2D8C-9CD4-EC4E-965E-2388668141AB}"/>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45358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6398-E7C1-014E-8410-F2FD01FBF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775D61-156E-A648-A12D-1715A1755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01D73-421A-3847-9AC2-F55AB3DC95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A6912-711E-B445-9E0D-F9EDC04C1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6D8DB-C0C6-5F44-941B-0D4D4A7A4D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F584A2-4121-2349-BED3-999A42702E20}"/>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8" name="Footer Placeholder 7">
            <a:extLst>
              <a:ext uri="{FF2B5EF4-FFF2-40B4-BE49-F238E27FC236}">
                <a16:creationId xmlns:a16="http://schemas.microsoft.com/office/drawing/2014/main" id="{1DEE2A23-D240-894A-9798-D2863386A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AACBF-FB32-FB49-B0D2-0010EDA08064}"/>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3651100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992B-2D54-CD47-8F62-02752E69E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A01577-8CC8-B94C-9C25-3484E5E0449C}"/>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4" name="Footer Placeholder 3">
            <a:extLst>
              <a:ext uri="{FF2B5EF4-FFF2-40B4-BE49-F238E27FC236}">
                <a16:creationId xmlns:a16="http://schemas.microsoft.com/office/drawing/2014/main" id="{91099308-3CFD-FA48-AD60-A5C23D1FBA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654E8D-81FE-0740-8086-77B9053B119A}"/>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396393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89090-ECD3-8F43-A768-C89568F82005}"/>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3" name="Footer Placeholder 2">
            <a:extLst>
              <a:ext uri="{FF2B5EF4-FFF2-40B4-BE49-F238E27FC236}">
                <a16:creationId xmlns:a16="http://schemas.microsoft.com/office/drawing/2014/main" id="{31577582-4631-884C-819A-821302145A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273C3E-8F64-864A-8FF0-A0074A2724F2}"/>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386923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8484-AFAA-6F44-A7F7-DEE4E20BE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0C90F5-1914-8A40-8754-B363128AD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7D06DD-AFA3-B24A-A18B-FADFFAD6E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13D1DC-CE69-E045-9594-6672437FDBD6}"/>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6" name="Footer Placeholder 5">
            <a:extLst>
              <a:ext uri="{FF2B5EF4-FFF2-40B4-BE49-F238E27FC236}">
                <a16:creationId xmlns:a16="http://schemas.microsoft.com/office/drawing/2014/main" id="{3765733F-8932-094A-A08A-DD5B0599A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F638E-3A09-8344-89AA-22772B042358}"/>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117000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D702-5730-DA4F-B259-F519834BE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776859-B1CD-5745-BCDA-484F2FBFFF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59E876-A8CA-9442-84AE-D2106875B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22CB6-E4AB-7043-91F9-BD1949A10E1C}"/>
              </a:ext>
            </a:extLst>
          </p:cNvPr>
          <p:cNvSpPr>
            <a:spLocks noGrp="1"/>
          </p:cNvSpPr>
          <p:nvPr>
            <p:ph type="dt" sz="half" idx="10"/>
          </p:nvPr>
        </p:nvSpPr>
        <p:spPr/>
        <p:txBody>
          <a:bodyPr/>
          <a:lstStyle/>
          <a:p>
            <a:fld id="{CCA93073-8D2B-E246-BA69-BB5539735230}" type="datetimeFigureOut">
              <a:rPr lang="en-US" smtClean="0"/>
              <a:t>8/26/20</a:t>
            </a:fld>
            <a:endParaRPr lang="en-US"/>
          </a:p>
        </p:txBody>
      </p:sp>
      <p:sp>
        <p:nvSpPr>
          <p:cNvPr id="6" name="Footer Placeholder 5">
            <a:extLst>
              <a:ext uri="{FF2B5EF4-FFF2-40B4-BE49-F238E27FC236}">
                <a16:creationId xmlns:a16="http://schemas.microsoft.com/office/drawing/2014/main" id="{7008F4DD-B773-6243-A57C-D490994F2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47010-388F-1F42-91AE-5F7694EE7CE8}"/>
              </a:ext>
            </a:extLst>
          </p:cNvPr>
          <p:cNvSpPr>
            <a:spLocks noGrp="1"/>
          </p:cNvSpPr>
          <p:nvPr>
            <p:ph type="sldNum" sz="quarter" idx="12"/>
          </p:nvPr>
        </p:nvSpPr>
        <p:spPr/>
        <p:txBody>
          <a:bodyPr/>
          <a:lstStyle/>
          <a:p>
            <a:fld id="{AC77B838-8E04-C044-9937-6FD82870607F}" type="slidenum">
              <a:rPr lang="en-US" smtClean="0"/>
              <a:t>‹#›</a:t>
            </a:fld>
            <a:endParaRPr lang="en-US"/>
          </a:p>
        </p:txBody>
      </p:sp>
    </p:spTree>
    <p:extLst>
      <p:ext uri="{BB962C8B-B14F-4D97-AF65-F5344CB8AC3E}">
        <p14:creationId xmlns:p14="http://schemas.microsoft.com/office/powerpoint/2010/main" val="370500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E7723-D74B-FD40-8DE0-38A819967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555F14-8CA9-F541-822D-5D460159B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D18AE-E676-EA4E-BDD4-BD72B739B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93073-8D2B-E246-BA69-BB5539735230}" type="datetimeFigureOut">
              <a:rPr lang="en-US" smtClean="0"/>
              <a:t>8/26/20</a:t>
            </a:fld>
            <a:endParaRPr lang="en-US"/>
          </a:p>
        </p:txBody>
      </p:sp>
      <p:sp>
        <p:nvSpPr>
          <p:cNvPr id="5" name="Footer Placeholder 4">
            <a:extLst>
              <a:ext uri="{FF2B5EF4-FFF2-40B4-BE49-F238E27FC236}">
                <a16:creationId xmlns:a16="http://schemas.microsoft.com/office/drawing/2014/main" id="{61CBA654-0415-C641-9BAC-7313A35DE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54F47E-CC21-9A41-9297-D56A2B976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7B838-8E04-C044-9937-6FD82870607F}" type="slidenum">
              <a:rPr lang="en-US" smtClean="0"/>
              <a:t>‹#›</a:t>
            </a:fld>
            <a:endParaRPr lang="en-US"/>
          </a:p>
        </p:txBody>
      </p:sp>
    </p:spTree>
    <p:extLst>
      <p:ext uri="{BB962C8B-B14F-4D97-AF65-F5344CB8AC3E}">
        <p14:creationId xmlns:p14="http://schemas.microsoft.com/office/powerpoint/2010/main" val="235737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hyperlink" Target="https://oceancolor.gsfc.nasa.gov/data/hico/"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tif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4.png"/><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5.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media7.m4a"/><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7.m4a"/><Relationship Id="rId6" Type="http://schemas.openxmlformats.org/officeDocument/2006/relationships/image" Target="../media/image70.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11" Type="http://schemas.openxmlformats.org/officeDocument/2006/relationships/image" Target="../media/image2.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slideLayout" Target="../slideLayouts/slideLayout2.xml"/><Relationship Id="rId7" Type="http://schemas.openxmlformats.org/officeDocument/2006/relationships/image" Target="../media/image31.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3.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3DC2C3-8DE1-1548-BB1E-7581CAAAC11B}"/>
              </a:ext>
            </a:extLst>
          </p:cNvPr>
          <p:cNvSpPr>
            <a:spLocks noGrp="1"/>
          </p:cNvSpPr>
          <p:nvPr>
            <p:ph type="ctrTitle"/>
          </p:nvPr>
        </p:nvSpPr>
        <p:spPr>
          <a:xfrm>
            <a:off x="718686" y="5091762"/>
            <a:ext cx="7484787" cy="1264588"/>
          </a:xfrm>
        </p:spPr>
        <p:txBody>
          <a:bodyPr anchor="ctr">
            <a:normAutofit fontScale="90000"/>
          </a:bodyPr>
          <a:lstStyle/>
          <a:p>
            <a:pPr algn="r"/>
            <a:r>
              <a:rPr lang="en-US" sz="4800" dirty="0">
                <a:solidFill>
                  <a:srgbClr val="FFFFFF"/>
                </a:solidFill>
              </a:rPr>
              <a:t>Atmospheric Correction for PACE</a:t>
            </a:r>
          </a:p>
        </p:txBody>
      </p:sp>
      <p:sp>
        <p:nvSpPr>
          <p:cNvPr id="3" name="Subtitle 2">
            <a:extLst>
              <a:ext uri="{FF2B5EF4-FFF2-40B4-BE49-F238E27FC236}">
                <a16:creationId xmlns:a16="http://schemas.microsoft.com/office/drawing/2014/main" id="{8313F505-E393-914C-BE93-FF4DB7998BA6}"/>
              </a:ext>
            </a:extLst>
          </p:cNvPr>
          <p:cNvSpPr>
            <a:spLocks noGrp="1"/>
          </p:cNvSpPr>
          <p:nvPr>
            <p:ph type="subTitle" idx="1"/>
          </p:nvPr>
        </p:nvSpPr>
        <p:spPr>
          <a:xfrm>
            <a:off x="8602119" y="5091763"/>
            <a:ext cx="2871195" cy="1264587"/>
          </a:xfrm>
        </p:spPr>
        <p:txBody>
          <a:bodyPr anchor="ctr">
            <a:normAutofit/>
          </a:bodyPr>
          <a:lstStyle/>
          <a:p>
            <a:pPr algn="l"/>
            <a:r>
              <a:rPr lang="en-US" sz="2000" dirty="0">
                <a:solidFill>
                  <a:srgbClr val="FFC000"/>
                </a:solidFill>
              </a:rPr>
              <a:t>Amir Ibrahim</a:t>
            </a:r>
          </a:p>
        </p:txBody>
      </p:sp>
      <p:pic>
        <p:nvPicPr>
          <p:cNvPr id="4" name="Picture 3">
            <a:extLst>
              <a:ext uri="{FF2B5EF4-FFF2-40B4-BE49-F238E27FC236}">
                <a16:creationId xmlns:a16="http://schemas.microsoft.com/office/drawing/2014/main" id="{81C12BEA-82CB-0840-818C-C7DEB9F6ACBD}"/>
              </a:ext>
            </a:extLst>
          </p:cNvPr>
          <p:cNvPicPr>
            <a:picLocks noChangeAspect="1"/>
          </p:cNvPicPr>
          <p:nvPr/>
        </p:nvPicPr>
        <p:blipFill rotWithShape="1">
          <a:blip r:embed="rId5"/>
          <a:srcRect t="19809" r="-1" b="22306"/>
          <a:stretch/>
        </p:blipFill>
        <p:spPr>
          <a:xfrm>
            <a:off x="320040" y="320040"/>
            <a:ext cx="11548872" cy="4462272"/>
          </a:xfrm>
          <a:prstGeom prst="rect">
            <a:avLst/>
          </a:prstGeom>
        </p:spPr>
      </p:pic>
      <p:cxnSp>
        <p:nvCxnSpPr>
          <p:cNvPr id="16"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5377A687-4780-DD48-8777-CDB79A437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92388149"/>
      </p:ext>
    </p:extLst>
  </p:cSld>
  <p:clrMapOvr>
    <a:masterClrMapping/>
  </p:clrMapOvr>
  <mc:AlternateContent xmlns:mc="http://schemas.openxmlformats.org/markup-compatibility/2006">
    <mc:Choice xmlns:p14="http://schemas.microsoft.com/office/powerpoint/2010/main" Requires="p14">
      <p:transition spd="slow" p14:dur="2000" advTm="12104"/>
    </mc:Choice>
    <mc:Fallback>
      <p:transition spd="slow" advTm="1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62" y="364674"/>
            <a:ext cx="5200129" cy="1325563"/>
          </a:xfrm>
        </p:spPr>
        <p:txBody>
          <a:bodyPr>
            <a:noAutofit/>
          </a:bodyPr>
          <a:lstStyle/>
          <a:p>
            <a:r>
              <a:rPr lang="en-US" sz="3200" dirty="0"/>
              <a:t>Applications to hyperspectral remote sensing of surface blooms</a:t>
            </a:r>
          </a:p>
        </p:txBody>
      </p:sp>
      <p:pic>
        <p:nvPicPr>
          <p:cNvPr id="9" name="Content Placeholder 8"/>
          <p:cNvPicPr>
            <a:picLocks noGrp="1" noChangeAspect="1"/>
          </p:cNvPicPr>
          <p:nvPr>
            <p:ph idx="1"/>
          </p:nvPr>
        </p:nvPicPr>
        <p:blipFill rotWithShape="1">
          <a:blip r:embed="rId5">
            <a:extLst>
              <a:ext uri="{28A0092B-C50C-407E-A947-70E740481C1C}">
                <a14:useLocalDpi xmlns:a14="http://schemas.microsoft.com/office/drawing/2010/main" val="0"/>
              </a:ext>
            </a:extLst>
          </a:blip>
          <a:srcRect l="40246" t="4336" r="41243" b="3043"/>
          <a:stretch/>
        </p:blipFill>
        <p:spPr>
          <a:xfrm>
            <a:off x="5331752" y="19986"/>
            <a:ext cx="1758835" cy="6910096"/>
          </a:xfrm>
        </p:spPr>
      </p:pic>
      <p:pic>
        <p:nvPicPr>
          <p:cNvPr id="4" name="Picture 2"/>
          <p:cNvPicPr>
            <a:picLocks noChangeAspect="1" noChangeArrowheads="1"/>
          </p:cNvPicPr>
          <p:nvPr/>
        </p:nvPicPr>
        <p:blipFill rotWithShape="1">
          <a:blip r:embed="rId6">
            <a:lum bright="10000" contrast="8000"/>
            <a:extLst>
              <a:ext uri="{28A0092B-C50C-407E-A947-70E740481C1C}">
                <a14:useLocalDpi xmlns:a14="http://schemas.microsoft.com/office/drawing/2010/main" val="0"/>
              </a:ext>
            </a:extLst>
          </a:blip>
          <a:srcRect l="33747" t="2524" r="44590" b="3116"/>
          <a:stretch/>
        </p:blipFill>
        <p:spPr bwMode="auto">
          <a:xfrm>
            <a:off x="10121398" y="0"/>
            <a:ext cx="1758835" cy="6910087"/>
          </a:xfrm>
          <a:prstGeom prst="rect">
            <a:avLst/>
          </a:prstGeom>
          <a:noFill/>
          <a:ln>
            <a:noFill/>
          </a:ln>
          <a:effectLst/>
          <a:extLst>
            <a:ext uri="{909E8E84-426E-40DD-AFC4-6F175D3DCCD1}">
              <a14:hiddenFill xmlns:a14="http://schemas.microsoft.com/office/drawing/2010/main">
                <a:blipFill dpi="0" rotWithShape="0">
                  <a:blip>
                    <a:lum bright="10000" contrast="8000"/>
                  </a:blip>
                  <a:srcRect l="31938" t="2524" r="43814" b="311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1063" y="3962041"/>
            <a:ext cx="2812490" cy="2099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 name="Straight Arrow Connector 6"/>
          <p:cNvCxnSpPr>
            <a:cxnSpLocks/>
          </p:cNvCxnSpPr>
          <p:nvPr/>
        </p:nvCxnSpPr>
        <p:spPr>
          <a:xfrm flipV="1">
            <a:off x="9869922" y="3823463"/>
            <a:ext cx="705971" cy="9560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flipV="1">
            <a:off x="6785308" y="395416"/>
            <a:ext cx="1092409" cy="642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12408" y="6101362"/>
            <a:ext cx="1345174" cy="617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East Coast of Australia</a:t>
            </a:r>
          </a:p>
        </p:txBody>
      </p:sp>
      <p:sp>
        <p:nvSpPr>
          <p:cNvPr id="17" name="Rectangle 16"/>
          <p:cNvSpPr/>
          <p:nvPr/>
        </p:nvSpPr>
        <p:spPr>
          <a:xfrm>
            <a:off x="10256942" y="221461"/>
            <a:ext cx="1345174" cy="617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Lake Erie, USA, Cyanobacteria blooms</a:t>
            </a:r>
          </a:p>
        </p:txBody>
      </p:sp>
      <p:grpSp>
        <p:nvGrpSpPr>
          <p:cNvPr id="8" name="Group 7">
            <a:extLst>
              <a:ext uri="{FF2B5EF4-FFF2-40B4-BE49-F238E27FC236}">
                <a16:creationId xmlns:a16="http://schemas.microsoft.com/office/drawing/2014/main" id="{3EC26690-7617-244C-BB7E-040A9DA2956F}"/>
              </a:ext>
            </a:extLst>
          </p:cNvPr>
          <p:cNvGrpSpPr/>
          <p:nvPr/>
        </p:nvGrpSpPr>
        <p:grpSpPr>
          <a:xfrm>
            <a:off x="7387965" y="796624"/>
            <a:ext cx="2467360" cy="2313228"/>
            <a:chOff x="7207652" y="753220"/>
            <a:chExt cx="2467360" cy="2313228"/>
          </a:xfrm>
        </p:grpSpPr>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3521" t="5006" r="4542"/>
            <a:stretch/>
          </p:blipFill>
          <p:spPr>
            <a:xfrm>
              <a:off x="7207652" y="1053817"/>
              <a:ext cx="2467360" cy="2012631"/>
            </a:xfrm>
            <a:prstGeom prst="rect">
              <a:avLst/>
            </a:prstGeom>
          </p:spPr>
        </p:pic>
        <p:grpSp>
          <p:nvGrpSpPr>
            <p:cNvPr id="6" name="Group 5">
              <a:extLst>
                <a:ext uri="{FF2B5EF4-FFF2-40B4-BE49-F238E27FC236}">
                  <a16:creationId xmlns:a16="http://schemas.microsoft.com/office/drawing/2014/main" id="{F8E66269-77CE-2F45-839F-AAFC10187011}"/>
                </a:ext>
              </a:extLst>
            </p:cNvPr>
            <p:cNvGrpSpPr/>
            <p:nvPr/>
          </p:nvGrpSpPr>
          <p:grpSpPr>
            <a:xfrm>
              <a:off x="7449837" y="753220"/>
              <a:ext cx="2120300" cy="1590197"/>
              <a:chOff x="7449837" y="753220"/>
              <a:chExt cx="2120300" cy="1590197"/>
            </a:xfrm>
          </p:grpSpPr>
          <p:cxnSp>
            <p:nvCxnSpPr>
              <p:cNvPr id="20" name="Straight Arrow Connector 19"/>
              <p:cNvCxnSpPr/>
              <p:nvPr/>
            </p:nvCxnSpPr>
            <p:spPr>
              <a:xfrm>
                <a:off x="8063272" y="1770954"/>
                <a:ext cx="141325" cy="30025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49837" y="1463570"/>
                <a:ext cx="1273790" cy="369332"/>
              </a:xfrm>
              <a:prstGeom prst="rect">
                <a:avLst/>
              </a:prstGeom>
              <a:noFill/>
            </p:spPr>
            <p:txBody>
              <a:bodyPr wrap="square" rtlCol="0">
                <a:spAutoFit/>
              </a:bodyPr>
              <a:lstStyle/>
              <a:p>
                <a:r>
                  <a:rPr lang="en-US" sz="900" dirty="0"/>
                  <a:t>Water vapor </a:t>
                </a:r>
                <a:r>
                  <a:rPr lang="en-US" sz="900"/>
                  <a:t>+ ozone + oxygen </a:t>
                </a:r>
                <a:r>
                  <a:rPr lang="en-US" sz="900" dirty="0"/>
                  <a:t>features</a:t>
                </a:r>
              </a:p>
            </p:txBody>
          </p:sp>
          <p:sp>
            <p:nvSpPr>
              <p:cNvPr id="23" name="TextBox 22"/>
              <p:cNvSpPr txBox="1"/>
              <p:nvPr/>
            </p:nvSpPr>
            <p:spPr>
              <a:xfrm>
                <a:off x="8841354" y="1974085"/>
                <a:ext cx="728783" cy="369332"/>
              </a:xfrm>
              <a:prstGeom prst="rect">
                <a:avLst/>
              </a:prstGeom>
              <a:noFill/>
            </p:spPr>
            <p:txBody>
              <a:bodyPr wrap="square" rtlCol="0">
                <a:spAutoFit/>
              </a:bodyPr>
              <a:lstStyle/>
              <a:p>
                <a:r>
                  <a:rPr lang="en-US" sz="900" dirty="0"/>
                  <a:t>Water vapor</a:t>
                </a:r>
              </a:p>
            </p:txBody>
          </p:sp>
          <p:cxnSp>
            <p:nvCxnSpPr>
              <p:cNvPr id="24" name="Straight Arrow Connector 23"/>
              <p:cNvCxnSpPr/>
              <p:nvPr/>
            </p:nvCxnSpPr>
            <p:spPr>
              <a:xfrm flipH="1" flipV="1">
                <a:off x="8869141" y="1463571"/>
                <a:ext cx="191074" cy="51051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9060215" y="1502021"/>
                <a:ext cx="200916" cy="47206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723627" y="914289"/>
                <a:ext cx="285400" cy="30842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261839" y="753220"/>
                <a:ext cx="728783" cy="230832"/>
              </a:xfrm>
              <a:prstGeom prst="rect">
                <a:avLst/>
              </a:prstGeom>
              <a:noFill/>
            </p:spPr>
            <p:txBody>
              <a:bodyPr wrap="square" rtlCol="0">
                <a:spAutoFit/>
              </a:bodyPr>
              <a:lstStyle/>
              <a:p>
                <a:r>
                  <a:rPr lang="en-US" sz="900"/>
                  <a:t>Oxygen</a:t>
                </a:r>
                <a:endParaRPr lang="en-US" sz="900" dirty="0"/>
              </a:p>
            </p:txBody>
          </p:sp>
        </p:grpSp>
      </p:grpSp>
      <p:sp>
        <p:nvSpPr>
          <p:cNvPr id="3" name="TextBox 2">
            <a:extLst>
              <a:ext uri="{FF2B5EF4-FFF2-40B4-BE49-F238E27FC236}">
                <a16:creationId xmlns:a16="http://schemas.microsoft.com/office/drawing/2014/main" id="{708DA2A5-328A-1E4A-A78C-A5E0FD88F946}"/>
              </a:ext>
            </a:extLst>
          </p:cNvPr>
          <p:cNvSpPr txBox="1"/>
          <p:nvPr/>
        </p:nvSpPr>
        <p:spPr>
          <a:xfrm>
            <a:off x="311767" y="2561661"/>
            <a:ext cx="4314092" cy="2308324"/>
          </a:xfrm>
          <a:prstGeom prst="rect">
            <a:avLst/>
          </a:prstGeom>
          <a:noFill/>
        </p:spPr>
        <p:txBody>
          <a:bodyPr wrap="square" rtlCol="0">
            <a:spAutoFit/>
          </a:bodyPr>
          <a:lstStyle/>
          <a:p>
            <a:pPr marL="285750" indent="-285750">
              <a:buFont typeface="Wingdings" pitchFamily="2" charset="2"/>
              <a:buChar char="Ø"/>
            </a:pPr>
            <a:r>
              <a:rPr lang="en-US" sz="2400" dirty="0">
                <a:latin typeface="+mj-lt"/>
              </a:rPr>
              <a:t>Hyperspectral measurements from OCI can help to distinguish surface blooms of various plankton species.</a:t>
            </a:r>
          </a:p>
          <a:p>
            <a:pPr marL="742950" lvl="1" indent="-285750">
              <a:buFont typeface="Wingdings" pitchFamily="2" charset="2"/>
              <a:buChar char="Ø"/>
            </a:pPr>
            <a:r>
              <a:rPr lang="en-US" sz="2400" dirty="0">
                <a:latin typeface="+mj-lt"/>
              </a:rPr>
              <a:t>Detection.</a:t>
            </a:r>
          </a:p>
          <a:p>
            <a:pPr marL="742950" lvl="1" indent="-285750">
              <a:buFont typeface="Wingdings" pitchFamily="2" charset="2"/>
              <a:buChar char="Ø"/>
            </a:pPr>
            <a:r>
              <a:rPr lang="en-US" sz="2400" dirty="0">
                <a:latin typeface="+mj-lt"/>
              </a:rPr>
              <a:t>Retrievals.</a:t>
            </a:r>
          </a:p>
        </p:txBody>
      </p:sp>
      <p:sp>
        <p:nvSpPr>
          <p:cNvPr id="10" name="TextBox 9">
            <a:extLst>
              <a:ext uri="{FF2B5EF4-FFF2-40B4-BE49-F238E27FC236}">
                <a16:creationId xmlns:a16="http://schemas.microsoft.com/office/drawing/2014/main" id="{6559F88B-8256-A947-971F-E54E6A7B6625}"/>
              </a:ext>
            </a:extLst>
          </p:cNvPr>
          <p:cNvSpPr txBox="1"/>
          <p:nvPr/>
        </p:nvSpPr>
        <p:spPr>
          <a:xfrm>
            <a:off x="294015" y="5738210"/>
            <a:ext cx="4307878" cy="646331"/>
          </a:xfrm>
          <a:prstGeom prst="rect">
            <a:avLst/>
          </a:prstGeom>
          <a:noFill/>
        </p:spPr>
        <p:txBody>
          <a:bodyPr wrap="square" rtlCol="0">
            <a:spAutoFit/>
          </a:bodyPr>
          <a:lstStyle/>
          <a:p>
            <a:r>
              <a:rPr lang="en-US" dirty="0">
                <a:latin typeface="+mj-lt"/>
              </a:rPr>
              <a:t>HICO L2 is processed by OEL and available at </a:t>
            </a:r>
            <a:r>
              <a:rPr lang="en-US" dirty="0">
                <a:latin typeface="+mj-lt"/>
                <a:hlinkClick r:id="rId9"/>
              </a:rPr>
              <a:t>https://oceancolor.gsfc.nasa.gov/data/hico/</a:t>
            </a:r>
            <a:endParaRPr lang="en-US" dirty="0">
              <a:latin typeface="+mj-lt"/>
            </a:endParaRPr>
          </a:p>
        </p:txBody>
      </p:sp>
      <p:pic>
        <p:nvPicPr>
          <p:cNvPr id="19" name="Audio 18">
            <a:hlinkClick r:id="" action="ppaction://media"/>
            <a:extLst>
              <a:ext uri="{FF2B5EF4-FFF2-40B4-BE49-F238E27FC236}">
                <a16:creationId xmlns:a16="http://schemas.microsoft.com/office/drawing/2014/main" id="{70D68A3E-E28B-614B-8E72-5ECD8F6A37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1368324"/>
      </p:ext>
    </p:extLst>
  </p:cSld>
  <p:clrMapOvr>
    <a:masterClrMapping/>
  </p:clrMapOvr>
  <mc:AlternateContent xmlns:mc="http://schemas.openxmlformats.org/markup-compatibility/2006">
    <mc:Choice xmlns:p14="http://schemas.microsoft.com/office/powerpoint/2010/main" Requires="p14">
      <p:transition spd="slow" p14:dur="2000" advTm="95478"/>
    </mc:Choice>
    <mc:Fallback>
      <p:transition spd="slow" advTm="9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0D1C77-976F-D64D-AA7A-C7818C4289FF}"/>
              </a:ext>
            </a:extLst>
          </p:cNvPr>
          <p:cNvPicPr>
            <a:picLocks noChangeAspect="1"/>
          </p:cNvPicPr>
          <p:nvPr/>
        </p:nvPicPr>
        <p:blipFill rotWithShape="1">
          <a:blip r:embed="rId5"/>
          <a:srcRect t="7897" b="43811"/>
          <a:stretch/>
        </p:blipFill>
        <p:spPr>
          <a:xfrm>
            <a:off x="0" y="0"/>
            <a:ext cx="12192000" cy="367976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1FA94110-1F34-429A-BEFC-843C1C07AA51}"/>
              </a:ext>
            </a:extLst>
          </p:cNvPr>
          <p:cNvSpPr>
            <a:spLocks noGrp="1"/>
          </p:cNvSpPr>
          <p:nvPr>
            <p:ph idx="1"/>
          </p:nvPr>
        </p:nvSpPr>
        <p:spPr>
          <a:xfrm>
            <a:off x="52068" y="3726556"/>
            <a:ext cx="4242678" cy="2927410"/>
          </a:xfrm>
        </p:spPr>
        <p:txBody>
          <a:bodyPr anchor="ctr">
            <a:normAutofit/>
          </a:bodyPr>
          <a:lstStyle/>
          <a:p>
            <a:r>
              <a:rPr lang="en-US" sz="1800" dirty="0">
                <a:latin typeface="+mj-lt"/>
              </a:rPr>
              <a:t>Nature Run is a 2-year global, non-hydrostatic mesoscale simulation for the period of June 2005 through May 2007 with a 7 km horizontal resolution. In addition to standard meteorological parameters (wind, temperature, moisture, surface pressure), this simulation includes 15 aerosol tracers (dust, </a:t>
            </a:r>
            <a:r>
              <a:rPr lang="en-US" sz="1800" dirty="0" err="1">
                <a:latin typeface="+mj-lt"/>
              </a:rPr>
              <a:t>seasalt</a:t>
            </a:r>
            <a:r>
              <a:rPr lang="en-US" sz="1800" dirty="0">
                <a:latin typeface="+mj-lt"/>
              </a:rPr>
              <a:t>, sulfate, black and organic carbon), O</a:t>
            </a:r>
            <a:r>
              <a:rPr lang="en-US" sz="1800" baseline="-25000" dirty="0">
                <a:latin typeface="+mj-lt"/>
              </a:rPr>
              <a:t>3</a:t>
            </a:r>
            <a:r>
              <a:rPr lang="en-US" sz="1800" dirty="0">
                <a:latin typeface="+mj-lt"/>
              </a:rPr>
              <a:t>, CO and CO</a:t>
            </a:r>
            <a:r>
              <a:rPr lang="en-US" sz="1800" baseline="-25000" dirty="0">
                <a:latin typeface="+mj-lt"/>
              </a:rPr>
              <a:t>2</a:t>
            </a:r>
            <a:r>
              <a:rPr lang="en-US" sz="1800" dirty="0">
                <a:latin typeface="+mj-lt"/>
              </a:rPr>
              <a:t>.</a:t>
            </a:r>
          </a:p>
        </p:txBody>
      </p:sp>
      <p:sp>
        <p:nvSpPr>
          <p:cNvPr id="2" name="Title 1">
            <a:extLst>
              <a:ext uri="{FF2B5EF4-FFF2-40B4-BE49-F238E27FC236}">
                <a16:creationId xmlns:a16="http://schemas.microsoft.com/office/drawing/2014/main" id="{D23F526F-6557-3741-854B-BFA9650AC0F9}"/>
              </a:ext>
            </a:extLst>
          </p:cNvPr>
          <p:cNvSpPr>
            <a:spLocks noGrp="1"/>
          </p:cNvSpPr>
          <p:nvPr>
            <p:ph type="title"/>
          </p:nvPr>
        </p:nvSpPr>
        <p:spPr>
          <a:xfrm>
            <a:off x="141217" y="1584368"/>
            <a:ext cx="3290887" cy="2452687"/>
          </a:xfrm>
        </p:spPr>
        <p:txBody>
          <a:bodyPr anchor="ctr">
            <a:normAutofit/>
          </a:bodyPr>
          <a:lstStyle/>
          <a:p>
            <a:r>
              <a:rPr lang="en-US" sz="3600" dirty="0">
                <a:solidFill>
                  <a:schemeClr val="bg1"/>
                </a:solidFill>
              </a:rPr>
              <a:t>GMAO-based OCI simulator</a:t>
            </a:r>
          </a:p>
        </p:txBody>
      </p:sp>
      <p:sp>
        <p:nvSpPr>
          <p:cNvPr id="8" name="Parallelogram 7">
            <a:extLst>
              <a:ext uri="{FF2B5EF4-FFF2-40B4-BE49-F238E27FC236}">
                <a16:creationId xmlns:a16="http://schemas.microsoft.com/office/drawing/2014/main" id="{FF78D8A4-97EB-D047-BD89-A3EBA143C30B}"/>
              </a:ext>
            </a:extLst>
          </p:cNvPr>
          <p:cNvSpPr/>
          <p:nvPr/>
        </p:nvSpPr>
        <p:spPr>
          <a:xfrm>
            <a:off x="4734760" y="3932827"/>
            <a:ext cx="1757683" cy="1352263"/>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Geophysical data from NR (atmospheric parameters)</a:t>
            </a:r>
            <a:endParaRPr lang="en-US" sz="1400" dirty="0">
              <a:solidFill>
                <a:srgbClr val="FF0000"/>
              </a:solidFill>
              <a:latin typeface="+mj-lt"/>
            </a:endParaRPr>
          </a:p>
        </p:txBody>
      </p:sp>
      <p:sp>
        <p:nvSpPr>
          <p:cNvPr id="10" name="Parallelogram 9">
            <a:extLst>
              <a:ext uri="{FF2B5EF4-FFF2-40B4-BE49-F238E27FC236}">
                <a16:creationId xmlns:a16="http://schemas.microsoft.com/office/drawing/2014/main" id="{437CD8B8-0663-8B49-83F4-234A6F966BE1}"/>
              </a:ext>
            </a:extLst>
          </p:cNvPr>
          <p:cNvSpPr/>
          <p:nvPr/>
        </p:nvSpPr>
        <p:spPr>
          <a:xfrm>
            <a:off x="4609350" y="5410087"/>
            <a:ext cx="1939731" cy="124387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Geophysical data from Watson/Cecile (Ocean radiance)</a:t>
            </a:r>
            <a:endParaRPr lang="en-US" sz="1400" dirty="0">
              <a:solidFill>
                <a:srgbClr val="FF0000"/>
              </a:solidFill>
              <a:latin typeface="+mj-lt"/>
            </a:endParaRPr>
          </a:p>
        </p:txBody>
      </p:sp>
      <p:sp>
        <p:nvSpPr>
          <p:cNvPr id="11" name="Rectangle 10">
            <a:extLst>
              <a:ext uri="{FF2B5EF4-FFF2-40B4-BE49-F238E27FC236}">
                <a16:creationId xmlns:a16="http://schemas.microsoft.com/office/drawing/2014/main" id="{9DC3E31D-E2DA-444F-8553-4F944FB6E7D8}"/>
              </a:ext>
            </a:extLst>
          </p:cNvPr>
          <p:cNvSpPr/>
          <p:nvPr/>
        </p:nvSpPr>
        <p:spPr>
          <a:xfrm>
            <a:off x="7642042" y="4183781"/>
            <a:ext cx="2181498" cy="219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VLIDORT Radiative Transfer </a:t>
            </a:r>
          </a:p>
          <a:p>
            <a:pPr algn="ctr"/>
            <a:r>
              <a:rPr lang="en-US" dirty="0">
                <a:latin typeface="+mj-lt"/>
              </a:rPr>
              <a:t>Fully coupled simulations</a:t>
            </a:r>
          </a:p>
        </p:txBody>
      </p:sp>
      <p:sp>
        <p:nvSpPr>
          <p:cNvPr id="13" name="Rectangle 12">
            <a:extLst>
              <a:ext uri="{FF2B5EF4-FFF2-40B4-BE49-F238E27FC236}">
                <a16:creationId xmlns:a16="http://schemas.microsoft.com/office/drawing/2014/main" id="{B4E4D52E-8869-8F49-9418-4818145B479E}"/>
              </a:ext>
            </a:extLst>
          </p:cNvPr>
          <p:cNvSpPr/>
          <p:nvPr/>
        </p:nvSpPr>
        <p:spPr>
          <a:xfrm>
            <a:off x="4259911" y="3830595"/>
            <a:ext cx="2795451" cy="29274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Parallelogram 14">
            <a:extLst>
              <a:ext uri="{FF2B5EF4-FFF2-40B4-BE49-F238E27FC236}">
                <a16:creationId xmlns:a16="http://schemas.microsoft.com/office/drawing/2014/main" id="{1592F2ED-36D5-1041-8D44-91B1873FCCB9}"/>
              </a:ext>
            </a:extLst>
          </p:cNvPr>
          <p:cNvSpPr/>
          <p:nvPr/>
        </p:nvSpPr>
        <p:spPr>
          <a:xfrm>
            <a:off x="10271943" y="4567657"/>
            <a:ext cx="1867989" cy="131934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rPr>
              <a:t>L1B data:</a:t>
            </a:r>
          </a:p>
          <a:p>
            <a:pPr algn="ctr"/>
            <a:r>
              <a:rPr lang="en-US" sz="1400" dirty="0">
                <a:solidFill>
                  <a:schemeClr val="bg1"/>
                </a:solidFill>
                <a:latin typeface="+mj-lt"/>
              </a:rPr>
              <a:t>TOA reflectance</a:t>
            </a:r>
          </a:p>
        </p:txBody>
      </p:sp>
      <p:sp>
        <p:nvSpPr>
          <p:cNvPr id="17" name="Rectangle 16">
            <a:extLst>
              <a:ext uri="{FF2B5EF4-FFF2-40B4-BE49-F238E27FC236}">
                <a16:creationId xmlns:a16="http://schemas.microsoft.com/office/drawing/2014/main" id="{845F2972-94F5-344D-B406-37766466A8C2}"/>
              </a:ext>
            </a:extLst>
          </p:cNvPr>
          <p:cNvSpPr/>
          <p:nvPr/>
        </p:nvSpPr>
        <p:spPr>
          <a:xfrm>
            <a:off x="10237046" y="4465670"/>
            <a:ext cx="1954934" cy="1599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8" name="TextBox 17">
            <a:extLst>
              <a:ext uri="{FF2B5EF4-FFF2-40B4-BE49-F238E27FC236}">
                <a16:creationId xmlns:a16="http://schemas.microsoft.com/office/drawing/2014/main" id="{0E8341D4-757C-C84F-8C53-DBB3313B70D7}"/>
              </a:ext>
            </a:extLst>
          </p:cNvPr>
          <p:cNvSpPr txBox="1"/>
          <p:nvPr/>
        </p:nvSpPr>
        <p:spPr>
          <a:xfrm>
            <a:off x="10754047" y="3718765"/>
            <a:ext cx="920931" cy="369332"/>
          </a:xfrm>
          <a:prstGeom prst="rect">
            <a:avLst/>
          </a:prstGeom>
          <a:noFill/>
        </p:spPr>
        <p:txBody>
          <a:bodyPr wrap="square" rtlCol="0">
            <a:spAutoFit/>
          </a:bodyPr>
          <a:lstStyle/>
          <a:p>
            <a:r>
              <a:rPr lang="en-US" dirty="0">
                <a:latin typeface="+mj-lt"/>
              </a:rPr>
              <a:t>Output</a:t>
            </a:r>
          </a:p>
        </p:txBody>
      </p:sp>
      <p:cxnSp>
        <p:nvCxnSpPr>
          <p:cNvPr id="19" name="Straight Arrow Connector 18">
            <a:extLst>
              <a:ext uri="{FF2B5EF4-FFF2-40B4-BE49-F238E27FC236}">
                <a16:creationId xmlns:a16="http://schemas.microsoft.com/office/drawing/2014/main" id="{88DCE610-0A2F-5E42-8B85-6C0E12BCDAAA}"/>
              </a:ext>
            </a:extLst>
          </p:cNvPr>
          <p:cNvCxnSpPr>
            <a:cxnSpLocks/>
            <a:stCxn id="13" idx="3"/>
            <a:endCxn id="11" idx="1"/>
          </p:cNvCxnSpPr>
          <p:nvPr/>
        </p:nvCxnSpPr>
        <p:spPr>
          <a:xfrm flipV="1">
            <a:off x="7055362" y="5279464"/>
            <a:ext cx="586680" cy="148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D1367AD-0C03-BA4F-90B9-5D7C627A07A9}"/>
              </a:ext>
            </a:extLst>
          </p:cNvPr>
          <p:cNvCxnSpPr>
            <a:cxnSpLocks/>
            <a:stCxn id="11" idx="3"/>
            <a:endCxn id="17" idx="1"/>
          </p:cNvCxnSpPr>
          <p:nvPr/>
        </p:nvCxnSpPr>
        <p:spPr>
          <a:xfrm flipV="1">
            <a:off x="9823540" y="5265520"/>
            <a:ext cx="413506" cy="139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CF2AD8-16E4-A741-AE3B-36F6683DE9A8}"/>
              </a:ext>
            </a:extLst>
          </p:cNvPr>
          <p:cNvSpPr txBox="1"/>
          <p:nvPr/>
        </p:nvSpPr>
        <p:spPr>
          <a:xfrm>
            <a:off x="4334230" y="3488079"/>
            <a:ext cx="2670283" cy="369332"/>
          </a:xfrm>
          <a:prstGeom prst="rect">
            <a:avLst/>
          </a:prstGeom>
          <a:noFill/>
        </p:spPr>
        <p:txBody>
          <a:bodyPr wrap="none" rtlCol="0">
            <a:spAutoFit/>
          </a:bodyPr>
          <a:lstStyle/>
          <a:p>
            <a:r>
              <a:rPr lang="en-US" dirty="0">
                <a:latin typeface="+mj-lt"/>
              </a:rPr>
              <a:t>Global geophysical models</a:t>
            </a:r>
          </a:p>
        </p:txBody>
      </p:sp>
      <p:sp>
        <p:nvSpPr>
          <p:cNvPr id="22" name="TextBox 21">
            <a:extLst>
              <a:ext uri="{FF2B5EF4-FFF2-40B4-BE49-F238E27FC236}">
                <a16:creationId xmlns:a16="http://schemas.microsoft.com/office/drawing/2014/main" id="{F0C1F1EA-ABA3-C944-89B7-9BF573D42FDA}"/>
              </a:ext>
            </a:extLst>
          </p:cNvPr>
          <p:cNvSpPr txBox="1"/>
          <p:nvPr/>
        </p:nvSpPr>
        <p:spPr>
          <a:xfrm>
            <a:off x="10410221" y="6101747"/>
            <a:ext cx="1608582" cy="369332"/>
          </a:xfrm>
          <a:prstGeom prst="rect">
            <a:avLst/>
          </a:prstGeom>
          <a:noFill/>
        </p:spPr>
        <p:txBody>
          <a:bodyPr wrap="square" rtlCol="0">
            <a:spAutoFit/>
          </a:bodyPr>
          <a:lstStyle/>
          <a:p>
            <a:r>
              <a:rPr lang="en-US" dirty="0">
                <a:latin typeface="+mj-lt"/>
              </a:rPr>
              <a:t>Orbit simulator</a:t>
            </a:r>
          </a:p>
        </p:txBody>
      </p:sp>
      <p:pic>
        <p:nvPicPr>
          <p:cNvPr id="4" name="Audio 3">
            <a:hlinkClick r:id="" action="ppaction://media"/>
            <a:extLst>
              <a:ext uri="{FF2B5EF4-FFF2-40B4-BE49-F238E27FC236}">
                <a16:creationId xmlns:a16="http://schemas.microsoft.com/office/drawing/2014/main" id="{DACB67FD-0395-D44D-B1D2-558664287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48081456"/>
      </p:ext>
    </p:extLst>
  </p:cSld>
  <p:clrMapOvr>
    <a:masterClrMapping/>
  </p:clrMapOvr>
  <mc:AlternateContent xmlns:mc="http://schemas.openxmlformats.org/markup-compatibility/2006">
    <mc:Choice xmlns:p14="http://schemas.microsoft.com/office/powerpoint/2010/main" Requires="p14">
      <p:transition spd="slow" p14:dur="2000" advTm="121159"/>
    </mc:Choice>
    <mc:Fallback>
      <p:transition spd="slow" advTm="12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7CF2-0824-964F-B8DD-2285A6EA8E37}"/>
              </a:ext>
            </a:extLst>
          </p:cNvPr>
          <p:cNvSpPr txBox="1">
            <a:spLocks/>
          </p:cNvSpPr>
          <p:nvPr/>
        </p:nvSpPr>
        <p:spPr>
          <a:xfrm>
            <a:off x="498052" y="193156"/>
            <a:ext cx="6636601" cy="7103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t>Future outlook!</a:t>
            </a:r>
          </a:p>
        </p:txBody>
      </p:sp>
      <p:pic>
        <p:nvPicPr>
          <p:cNvPr id="5" name="Picture 4">
            <a:extLst>
              <a:ext uri="{FF2B5EF4-FFF2-40B4-BE49-F238E27FC236}">
                <a16:creationId xmlns:a16="http://schemas.microsoft.com/office/drawing/2014/main" id="{6B1890F2-A440-E346-90CE-798D8BA39578}"/>
              </a:ext>
            </a:extLst>
          </p:cNvPr>
          <p:cNvPicPr>
            <a:picLocks noChangeAspect="1"/>
          </p:cNvPicPr>
          <p:nvPr/>
        </p:nvPicPr>
        <p:blipFill rotWithShape="1">
          <a:blip r:embed="rId5"/>
          <a:srcRect b="517"/>
          <a:stretch/>
        </p:blipFill>
        <p:spPr>
          <a:xfrm>
            <a:off x="5057347" y="706098"/>
            <a:ext cx="2077306" cy="1882370"/>
          </a:xfrm>
          <a:prstGeom prst="rect">
            <a:avLst/>
          </a:prstGeom>
        </p:spPr>
      </p:pic>
      <p:pic>
        <p:nvPicPr>
          <p:cNvPr id="7" name="Picture 6">
            <a:extLst>
              <a:ext uri="{FF2B5EF4-FFF2-40B4-BE49-F238E27FC236}">
                <a16:creationId xmlns:a16="http://schemas.microsoft.com/office/drawing/2014/main" id="{5029722E-9A5A-1742-9945-EB3B511AA126}"/>
              </a:ext>
            </a:extLst>
          </p:cNvPr>
          <p:cNvPicPr>
            <a:picLocks noChangeAspect="1"/>
          </p:cNvPicPr>
          <p:nvPr/>
        </p:nvPicPr>
        <p:blipFill>
          <a:blip r:embed="rId6"/>
          <a:stretch>
            <a:fillRect/>
          </a:stretch>
        </p:blipFill>
        <p:spPr>
          <a:xfrm>
            <a:off x="4885269" y="2904014"/>
            <a:ext cx="2394351" cy="1905053"/>
          </a:xfrm>
          <a:prstGeom prst="rect">
            <a:avLst/>
          </a:prstGeom>
        </p:spPr>
      </p:pic>
      <p:pic>
        <p:nvPicPr>
          <p:cNvPr id="8" name="Picture 7">
            <a:extLst>
              <a:ext uri="{FF2B5EF4-FFF2-40B4-BE49-F238E27FC236}">
                <a16:creationId xmlns:a16="http://schemas.microsoft.com/office/drawing/2014/main" id="{12572B83-0678-BD4F-8CEA-5F7F9A05FFEF}"/>
              </a:ext>
            </a:extLst>
          </p:cNvPr>
          <p:cNvPicPr>
            <a:picLocks noChangeAspect="1"/>
          </p:cNvPicPr>
          <p:nvPr/>
        </p:nvPicPr>
        <p:blipFill>
          <a:blip r:embed="rId7"/>
          <a:stretch>
            <a:fillRect/>
          </a:stretch>
        </p:blipFill>
        <p:spPr>
          <a:xfrm>
            <a:off x="7518400" y="2825986"/>
            <a:ext cx="3149600" cy="1983081"/>
          </a:xfrm>
          <a:prstGeom prst="rect">
            <a:avLst/>
          </a:prstGeom>
        </p:spPr>
      </p:pic>
      <p:pic>
        <p:nvPicPr>
          <p:cNvPr id="12" name="Picture 11">
            <a:extLst>
              <a:ext uri="{FF2B5EF4-FFF2-40B4-BE49-F238E27FC236}">
                <a16:creationId xmlns:a16="http://schemas.microsoft.com/office/drawing/2014/main" id="{0D48A8FC-AB37-E64D-BFFA-7600AB2B30B7}"/>
              </a:ext>
            </a:extLst>
          </p:cNvPr>
          <p:cNvPicPr>
            <a:picLocks noChangeAspect="1"/>
          </p:cNvPicPr>
          <p:nvPr/>
        </p:nvPicPr>
        <p:blipFill>
          <a:blip r:embed="rId8"/>
          <a:stretch>
            <a:fillRect/>
          </a:stretch>
        </p:blipFill>
        <p:spPr>
          <a:xfrm>
            <a:off x="1804328" y="2717759"/>
            <a:ext cx="2737453" cy="2277561"/>
          </a:xfrm>
          <a:prstGeom prst="rect">
            <a:avLst/>
          </a:prstGeom>
        </p:spPr>
      </p:pic>
      <p:sp>
        <p:nvSpPr>
          <p:cNvPr id="13" name="TextBox 12">
            <a:extLst>
              <a:ext uri="{FF2B5EF4-FFF2-40B4-BE49-F238E27FC236}">
                <a16:creationId xmlns:a16="http://schemas.microsoft.com/office/drawing/2014/main" id="{F88C1E21-EE6C-A34F-9508-B58778FBD133}"/>
              </a:ext>
            </a:extLst>
          </p:cNvPr>
          <p:cNvSpPr txBox="1"/>
          <p:nvPr/>
        </p:nvSpPr>
        <p:spPr>
          <a:xfrm>
            <a:off x="2794001" y="2315633"/>
            <a:ext cx="518091" cy="369332"/>
          </a:xfrm>
          <a:prstGeom prst="rect">
            <a:avLst/>
          </a:prstGeom>
          <a:noFill/>
        </p:spPr>
        <p:txBody>
          <a:bodyPr wrap="none" rtlCol="0">
            <a:spAutoFit/>
          </a:bodyPr>
          <a:lstStyle/>
          <a:p>
            <a:r>
              <a:rPr lang="en-US" dirty="0">
                <a:latin typeface="+mj-lt"/>
              </a:rPr>
              <a:t>OCI</a:t>
            </a:r>
          </a:p>
        </p:txBody>
      </p:sp>
      <p:sp>
        <p:nvSpPr>
          <p:cNvPr id="14" name="TextBox 13">
            <a:extLst>
              <a:ext uri="{FF2B5EF4-FFF2-40B4-BE49-F238E27FC236}">
                <a16:creationId xmlns:a16="http://schemas.microsoft.com/office/drawing/2014/main" id="{ACB2149D-D2BC-E74B-BC41-C429EF0D4622}"/>
              </a:ext>
            </a:extLst>
          </p:cNvPr>
          <p:cNvSpPr txBox="1"/>
          <p:nvPr/>
        </p:nvSpPr>
        <p:spPr>
          <a:xfrm>
            <a:off x="1653887" y="5469467"/>
            <a:ext cx="3038332" cy="923330"/>
          </a:xfrm>
          <a:prstGeom prst="rect">
            <a:avLst/>
          </a:prstGeom>
          <a:noFill/>
        </p:spPr>
        <p:txBody>
          <a:bodyPr wrap="none" rtlCol="0">
            <a:spAutoFit/>
          </a:bodyPr>
          <a:lstStyle/>
          <a:p>
            <a:r>
              <a:rPr lang="en-US" dirty="0">
                <a:latin typeface="+mj-lt"/>
              </a:rPr>
              <a:t>Chlorophyll concentration</a:t>
            </a:r>
          </a:p>
          <a:p>
            <a:r>
              <a:rPr lang="en-US" dirty="0">
                <a:latin typeface="+mj-lt"/>
              </a:rPr>
              <a:t>Plankton types</a:t>
            </a:r>
          </a:p>
          <a:p>
            <a:r>
              <a:rPr lang="en-US" dirty="0">
                <a:latin typeface="+mj-lt"/>
              </a:rPr>
              <a:t>Absorption and backscattering</a:t>
            </a:r>
          </a:p>
        </p:txBody>
      </p:sp>
      <p:sp>
        <p:nvSpPr>
          <p:cNvPr id="15" name="TextBox 14">
            <a:extLst>
              <a:ext uri="{FF2B5EF4-FFF2-40B4-BE49-F238E27FC236}">
                <a16:creationId xmlns:a16="http://schemas.microsoft.com/office/drawing/2014/main" id="{8AE97587-0C51-E846-8337-5A4C2A34A071}"/>
              </a:ext>
            </a:extLst>
          </p:cNvPr>
          <p:cNvSpPr txBox="1"/>
          <p:nvPr/>
        </p:nvSpPr>
        <p:spPr>
          <a:xfrm>
            <a:off x="5071828" y="5469468"/>
            <a:ext cx="1752306" cy="1200329"/>
          </a:xfrm>
          <a:prstGeom prst="rect">
            <a:avLst/>
          </a:prstGeom>
          <a:noFill/>
        </p:spPr>
        <p:txBody>
          <a:bodyPr wrap="square" rtlCol="0">
            <a:spAutoFit/>
          </a:bodyPr>
          <a:lstStyle/>
          <a:p>
            <a:r>
              <a:rPr lang="en-US" dirty="0">
                <a:latin typeface="+mj-lt"/>
              </a:rPr>
              <a:t>Size distribution</a:t>
            </a:r>
          </a:p>
          <a:p>
            <a:r>
              <a:rPr lang="en-US" dirty="0">
                <a:latin typeface="+mj-lt"/>
              </a:rPr>
              <a:t>Refractive index</a:t>
            </a:r>
          </a:p>
          <a:p>
            <a:r>
              <a:rPr lang="en-US" dirty="0">
                <a:latin typeface="+mj-lt"/>
              </a:rPr>
              <a:t>Composition</a:t>
            </a:r>
          </a:p>
          <a:p>
            <a:endParaRPr lang="en-US" dirty="0">
              <a:latin typeface="+mj-lt"/>
            </a:endParaRPr>
          </a:p>
        </p:txBody>
      </p:sp>
      <p:sp>
        <p:nvSpPr>
          <p:cNvPr id="16" name="TextBox 15">
            <a:extLst>
              <a:ext uri="{FF2B5EF4-FFF2-40B4-BE49-F238E27FC236}">
                <a16:creationId xmlns:a16="http://schemas.microsoft.com/office/drawing/2014/main" id="{BD0D8D66-8223-1F46-915E-6A690B6BFD82}"/>
              </a:ext>
            </a:extLst>
          </p:cNvPr>
          <p:cNvSpPr txBox="1"/>
          <p:nvPr/>
        </p:nvSpPr>
        <p:spPr>
          <a:xfrm>
            <a:off x="7399868" y="5469468"/>
            <a:ext cx="3031065" cy="1200329"/>
          </a:xfrm>
          <a:prstGeom prst="rect">
            <a:avLst/>
          </a:prstGeom>
          <a:noFill/>
        </p:spPr>
        <p:txBody>
          <a:bodyPr wrap="square" rtlCol="0">
            <a:spAutoFit/>
          </a:bodyPr>
          <a:lstStyle/>
          <a:p>
            <a:r>
              <a:rPr lang="en-US" dirty="0">
                <a:latin typeface="+mj-lt"/>
              </a:rPr>
              <a:t>Separation of organic from non-organic</a:t>
            </a:r>
          </a:p>
          <a:p>
            <a:r>
              <a:rPr lang="en-US" dirty="0">
                <a:latin typeface="+mj-lt"/>
              </a:rPr>
              <a:t>Beam attenuation</a:t>
            </a:r>
          </a:p>
          <a:p>
            <a:r>
              <a:rPr lang="en-US" dirty="0">
                <a:latin typeface="+mj-lt"/>
              </a:rPr>
              <a:t>Backscattering fraction</a:t>
            </a:r>
          </a:p>
        </p:txBody>
      </p:sp>
      <p:sp>
        <p:nvSpPr>
          <p:cNvPr id="11" name="Title 1">
            <a:extLst>
              <a:ext uri="{FF2B5EF4-FFF2-40B4-BE49-F238E27FC236}">
                <a16:creationId xmlns:a16="http://schemas.microsoft.com/office/drawing/2014/main" id="{A4BF4F68-6F2D-C349-BBA7-A32B40D54404}"/>
              </a:ext>
            </a:extLst>
          </p:cNvPr>
          <p:cNvSpPr txBox="1">
            <a:spLocks/>
          </p:cNvSpPr>
          <p:nvPr/>
        </p:nvSpPr>
        <p:spPr>
          <a:xfrm>
            <a:off x="8375647" y="193156"/>
            <a:ext cx="6636601" cy="7103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t>Thanks for listening!</a:t>
            </a:r>
          </a:p>
        </p:txBody>
      </p:sp>
      <p:pic>
        <p:nvPicPr>
          <p:cNvPr id="4" name="Audio 3">
            <a:hlinkClick r:id="" action="ppaction://media"/>
            <a:extLst>
              <a:ext uri="{FF2B5EF4-FFF2-40B4-BE49-F238E27FC236}">
                <a16:creationId xmlns:a16="http://schemas.microsoft.com/office/drawing/2014/main" id="{A40A2408-6A47-D14F-B372-B47E336064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
        <p:nvSpPr>
          <p:cNvPr id="6" name="Rectangle 5">
            <a:extLst>
              <a:ext uri="{FF2B5EF4-FFF2-40B4-BE49-F238E27FC236}">
                <a16:creationId xmlns:a16="http://schemas.microsoft.com/office/drawing/2014/main" id="{51ED7B50-A52E-8E40-BEDA-548E55016CBB}"/>
              </a:ext>
            </a:extLst>
          </p:cNvPr>
          <p:cNvSpPr/>
          <p:nvPr/>
        </p:nvSpPr>
        <p:spPr>
          <a:xfrm>
            <a:off x="4541781" y="231951"/>
            <a:ext cx="2399183" cy="369332"/>
          </a:xfrm>
          <a:prstGeom prst="rect">
            <a:avLst/>
          </a:prstGeom>
        </p:spPr>
        <p:txBody>
          <a:bodyPr wrap="none">
            <a:spAutoFit/>
          </a:bodyPr>
          <a:lstStyle/>
          <a:p>
            <a:r>
              <a:rPr lang="en-US" dirty="0" err="1"/>
              <a:t>amir.ibrahim@nasa.gov</a:t>
            </a:r>
            <a:endParaRPr lang="en-US" dirty="0"/>
          </a:p>
        </p:txBody>
      </p:sp>
    </p:spTree>
    <p:extLst>
      <p:ext uri="{BB962C8B-B14F-4D97-AF65-F5344CB8AC3E}">
        <p14:creationId xmlns:p14="http://schemas.microsoft.com/office/powerpoint/2010/main" val="3734594522"/>
      </p:ext>
    </p:extLst>
  </p:cSld>
  <p:clrMapOvr>
    <a:masterClrMapping/>
  </p:clrMapOvr>
  <mc:AlternateContent xmlns:mc="http://schemas.openxmlformats.org/markup-compatibility/2006">
    <mc:Choice xmlns:p14="http://schemas.microsoft.com/office/powerpoint/2010/main" Requires="p14">
      <p:transition spd="slow" p14:dur="2000" advTm="14785"/>
    </mc:Choice>
    <mc:Fallback>
      <p:transition spd="slow" advTm="1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descr="A person wearing sunglasses and standing in front of a body of water&#10;&#10;Description automatically generated">
            <a:extLst>
              <a:ext uri="{FF2B5EF4-FFF2-40B4-BE49-F238E27FC236}">
                <a16:creationId xmlns:a16="http://schemas.microsoft.com/office/drawing/2014/main" id="{E4463B93-CB58-AC47-8B9E-B2C12ED2F835}"/>
              </a:ext>
            </a:extLst>
          </p:cNvPr>
          <p:cNvPicPr>
            <a:picLocks noChangeAspect="1"/>
          </p:cNvPicPr>
          <p:nvPr/>
        </p:nvPicPr>
        <p:blipFill rotWithShape="1">
          <a:blip r:embed="rId5">
            <a:extLst>
              <a:ext uri="{28A0092B-C50C-407E-A947-70E740481C1C}">
                <a14:useLocalDpi xmlns:a14="http://schemas.microsoft.com/office/drawing/2010/main" val="0"/>
              </a:ext>
            </a:extLst>
          </a:blip>
          <a:srcRect r="-2" b="1815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2" name="Picture 11" descr="A body of water&#10;&#10;Description automatically generated">
            <a:extLst>
              <a:ext uri="{FF2B5EF4-FFF2-40B4-BE49-F238E27FC236}">
                <a16:creationId xmlns:a16="http://schemas.microsoft.com/office/drawing/2014/main" id="{663A2AAF-CD39-C94F-9956-F9766D190BF5}"/>
              </a:ext>
            </a:extLst>
          </p:cNvPr>
          <p:cNvPicPr>
            <a:picLocks noChangeAspect="1"/>
          </p:cNvPicPr>
          <p:nvPr/>
        </p:nvPicPr>
        <p:blipFill rotWithShape="1">
          <a:blip r:embed="rId6"/>
          <a:srcRect l="-1457" t="26384" r="1455" b="4642"/>
          <a:stretch/>
        </p:blipFill>
        <p:spPr>
          <a:xfrm>
            <a:off x="4883025" y="3493009"/>
            <a:ext cx="735150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0" name="Freeform: Shape 3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useBgFill="1">
        <p:nvSpPr>
          <p:cNvPr id="37" name="Freeform: Shape 3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8" name="Title 1">
            <a:extLst>
              <a:ext uri="{FF2B5EF4-FFF2-40B4-BE49-F238E27FC236}">
                <a16:creationId xmlns:a16="http://schemas.microsoft.com/office/drawing/2014/main" id="{D1A45BDB-D9A1-AA49-8A1E-ECB2A7A12202}"/>
              </a:ext>
            </a:extLst>
          </p:cNvPr>
          <p:cNvSpPr txBox="1">
            <a:spLocks/>
          </p:cNvSpPr>
          <p:nvPr/>
        </p:nvSpPr>
        <p:spPr>
          <a:xfrm>
            <a:off x="217038" y="260203"/>
            <a:ext cx="5653258" cy="15458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1800" b="1" kern="1200" dirty="0">
                <a:solidFill>
                  <a:schemeClr val="tx1"/>
                </a:solidFill>
                <a:ea typeface="+mj-ea"/>
                <a:cs typeface="+mj-cs"/>
              </a:rPr>
              <a:t>Amir Ibrahim :: </a:t>
            </a:r>
            <a:r>
              <a:rPr lang="en-US" sz="1800" kern="1200" dirty="0" err="1">
                <a:solidFill>
                  <a:schemeClr val="tx1"/>
                </a:solidFill>
                <a:ea typeface="+mj-ea"/>
                <a:cs typeface="+mj-cs"/>
              </a:rPr>
              <a:t>amir.ibrahim@nasa.gov</a:t>
            </a:r>
            <a:br>
              <a:rPr lang="en-US" sz="1800" kern="1200" dirty="0">
                <a:solidFill>
                  <a:schemeClr val="tx1"/>
                </a:solidFill>
                <a:ea typeface="+mj-ea"/>
                <a:cs typeface="+mj-cs"/>
              </a:rPr>
            </a:br>
            <a:r>
              <a:rPr lang="en-US" sz="1800" kern="1200" dirty="0">
                <a:solidFill>
                  <a:schemeClr val="tx1"/>
                </a:solidFill>
                <a:ea typeface="+mj-ea"/>
                <a:cs typeface="+mj-cs"/>
              </a:rPr>
              <a:t>PACE Project Science Lead for Atmospheric Correction</a:t>
            </a:r>
            <a:br>
              <a:rPr lang="en-US" sz="1800" kern="1200" dirty="0">
                <a:solidFill>
                  <a:schemeClr val="tx1"/>
                </a:solidFill>
                <a:ea typeface="+mj-ea"/>
                <a:cs typeface="+mj-cs"/>
              </a:rPr>
            </a:br>
            <a:r>
              <a:rPr lang="en-US" sz="1800" kern="1200" dirty="0">
                <a:solidFill>
                  <a:schemeClr val="tx1"/>
                </a:solidFill>
                <a:ea typeface="+mj-ea"/>
                <a:cs typeface="+mj-cs"/>
              </a:rPr>
              <a:t>SSAI/Ocean Ecology Lab, NASA Goddard</a:t>
            </a:r>
            <a:br>
              <a:rPr lang="en-US" sz="1800" kern="1200" dirty="0">
                <a:solidFill>
                  <a:schemeClr val="tx1"/>
                </a:solidFill>
                <a:ea typeface="+mj-ea"/>
                <a:cs typeface="+mj-cs"/>
              </a:rPr>
            </a:br>
            <a:r>
              <a:rPr lang="en-US" sz="1800" i="1" kern="1200" dirty="0">
                <a:solidFill>
                  <a:schemeClr val="tx1"/>
                </a:solidFill>
                <a:ea typeface="+mj-ea"/>
                <a:cs typeface="+mj-cs"/>
              </a:rPr>
              <a:t>Ph.D. in Electrical Engineering, the City College of the City University of New York</a:t>
            </a:r>
          </a:p>
        </p:txBody>
      </p:sp>
      <p:sp>
        <p:nvSpPr>
          <p:cNvPr id="39" name="Rectangle 3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useBgFill="1">
        <p:nvSpPr>
          <p:cNvPr id="41" name="Rectangle 4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3" name="Rectangle 4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9" name="Content Placeholder 2">
            <a:extLst>
              <a:ext uri="{FF2B5EF4-FFF2-40B4-BE49-F238E27FC236}">
                <a16:creationId xmlns:a16="http://schemas.microsoft.com/office/drawing/2014/main" id="{F0A060AC-8C2C-E241-ACD8-D9199DE4D7B4}"/>
              </a:ext>
            </a:extLst>
          </p:cNvPr>
          <p:cNvSpPr txBox="1">
            <a:spLocks/>
          </p:cNvSpPr>
          <p:nvPr/>
        </p:nvSpPr>
        <p:spPr>
          <a:xfrm>
            <a:off x="448056" y="2512611"/>
            <a:ext cx="4832803" cy="27864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9400" indent="-258763" algn="l">
              <a:buFont typeface="Arial" panose="020B0604020202020204" pitchFamily="34" charset="0"/>
              <a:buChar char="•"/>
            </a:pPr>
            <a:r>
              <a:rPr lang="en-US" sz="1600" dirty="0">
                <a:latin typeface="+mj-lt"/>
              </a:rPr>
              <a:t>Polarimetric and hyperspectral remote sensing.</a:t>
            </a:r>
          </a:p>
          <a:p>
            <a:pPr marL="279400" indent="-258763" algn="l">
              <a:buFont typeface="Arial" panose="020B0604020202020204" pitchFamily="34" charset="0"/>
              <a:buChar char="•"/>
            </a:pPr>
            <a:r>
              <a:rPr lang="en-US" sz="1600" dirty="0">
                <a:latin typeface="+mj-lt"/>
              </a:rPr>
              <a:t>Inversion of the vector radiative transfer equation in the coupled ocean-atmosphere system.</a:t>
            </a:r>
          </a:p>
          <a:p>
            <a:pPr marL="279400" indent="-258763" algn="l">
              <a:buFont typeface="Arial" panose="020B0604020202020204" pitchFamily="34" charset="0"/>
              <a:buChar char="•"/>
            </a:pPr>
            <a:r>
              <a:rPr lang="en-US" sz="1600" dirty="0">
                <a:latin typeface="+mj-lt"/>
              </a:rPr>
              <a:t>Retrieval of useful optical and microphysical properties of aerosols/hydrosols using the  polarization of light.</a:t>
            </a:r>
          </a:p>
          <a:p>
            <a:pPr marL="279400" indent="-258763" algn="l">
              <a:buFont typeface="Arial" panose="020B0604020202020204" pitchFamily="34" charset="0"/>
              <a:buChar char="•"/>
            </a:pPr>
            <a:r>
              <a:rPr lang="en-US" sz="1600" dirty="0">
                <a:latin typeface="+mj-lt"/>
              </a:rPr>
              <a:t>Improvement of atmospheric correction procedures for ocean color remote sensing.</a:t>
            </a:r>
          </a:p>
        </p:txBody>
      </p:sp>
      <p:pic>
        <p:nvPicPr>
          <p:cNvPr id="5" name="Audio 4">
            <a:hlinkClick r:id="" action="ppaction://media"/>
            <a:extLst>
              <a:ext uri="{FF2B5EF4-FFF2-40B4-BE49-F238E27FC236}">
                <a16:creationId xmlns:a16="http://schemas.microsoft.com/office/drawing/2014/main" id="{1E217F0D-47FD-1F41-84AA-7B5FD534ED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88789424"/>
      </p:ext>
    </p:extLst>
  </p:cSld>
  <p:clrMapOvr>
    <a:masterClrMapping/>
  </p:clrMapOvr>
  <mc:AlternateContent xmlns:mc="http://schemas.openxmlformats.org/markup-compatibility/2006">
    <mc:Choice xmlns:p14="http://schemas.microsoft.com/office/powerpoint/2010/main" Requires="p14">
      <p:transition spd="slow" p14:dur="2000" advTm="51072"/>
    </mc:Choice>
    <mc:Fallback>
      <p:transition spd="slow" advTm="51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5E2B-AB91-7A42-A806-BB8311547991}"/>
              </a:ext>
            </a:extLst>
          </p:cNvPr>
          <p:cNvSpPr>
            <a:spLocks noGrp="1"/>
          </p:cNvSpPr>
          <p:nvPr>
            <p:ph type="title"/>
          </p:nvPr>
        </p:nvSpPr>
        <p:spPr>
          <a:xfrm>
            <a:off x="242253" y="-125026"/>
            <a:ext cx="10515600" cy="1325563"/>
          </a:xfrm>
        </p:spPr>
        <p:txBody>
          <a:bodyPr>
            <a:normAutofit/>
          </a:bodyPr>
          <a:lstStyle/>
          <a:p>
            <a:r>
              <a:rPr lang="en-US" sz="3600" dirty="0"/>
              <a:t>Atmospheric Correction lead role and background</a:t>
            </a:r>
          </a:p>
        </p:txBody>
      </p:sp>
      <p:cxnSp>
        <p:nvCxnSpPr>
          <p:cNvPr id="6" name="Straight Arrow Connector 5">
            <a:extLst>
              <a:ext uri="{FF2B5EF4-FFF2-40B4-BE49-F238E27FC236}">
                <a16:creationId xmlns:a16="http://schemas.microsoft.com/office/drawing/2014/main" id="{AF9620F5-9453-1848-85C8-FB224A6F2F18}"/>
              </a:ext>
            </a:extLst>
          </p:cNvPr>
          <p:cNvCxnSpPr>
            <a:cxnSpLocks/>
            <a:stCxn id="9" idx="1"/>
          </p:cNvCxnSpPr>
          <p:nvPr/>
        </p:nvCxnSpPr>
        <p:spPr>
          <a:xfrm flipH="1">
            <a:off x="5435045" y="2054313"/>
            <a:ext cx="61694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16EDB-CD59-4D4E-B706-99E93FD38E0A}"/>
              </a:ext>
            </a:extLst>
          </p:cNvPr>
          <p:cNvSpPr/>
          <p:nvPr/>
        </p:nvSpPr>
        <p:spPr>
          <a:xfrm>
            <a:off x="6051987" y="1541510"/>
            <a:ext cx="2444314" cy="1025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Atmospheric Correction using OCI alone</a:t>
            </a:r>
          </a:p>
        </p:txBody>
      </p:sp>
      <p:sp>
        <p:nvSpPr>
          <p:cNvPr id="11" name="Rectangle 10">
            <a:extLst>
              <a:ext uri="{FF2B5EF4-FFF2-40B4-BE49-F238E27FC236}">
                <a16:creationId xmlns:a16="http://schemas.microsoft.com/office/drawing/2014/main" id="{79BDB370-CDDE-9F4F-AA0E-0A2B3F3B35D2}"/>
              </a:ext>
            </a:extLst>
          </p:cNvPr>
          <p:cNvSpPr/>
          <p:nvPr/>
        </p:nvSpPr>
        <p:spPr>
          <a:xfrm>
            <a:off x="6034218" y="3485679"/>
            <a:ext cx="2482833" cy="10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*Better characterization of aerosols using MAP</a:t>
            </a:r>
          </a:p>
        </p:txBody>
      </p:sp>
      <p:cxnSp>
        <p:nvCxnSpPr>
          <p:cNvPr id="12" name="Straight Arrow Connector 11">
            <a:extLst>
              <a:ext uri="{FF2B5EF4-FFF2-40B4-BE49-F238E27FC236}">
                <a16:creationId xmlns:a16="http://schemas.microsoft.com/office/drawing/2014/main" id="{A628DEBF-C7BA-A941-AB34-4CC0ED2C955A}"/>
              </a:ext>
            </a:extLst>
          </p:cNvPr>
          <p:cNvCxnSpPr>
            <a:cxnSpLocks/>
            <a:stCxn id="11" idx="0"/>
            <a:endCxn id="9" idx="2"/>
          </p:cNvCxnSpPr>
          <p:nvPr/>
        </p:nvCxnSpPr>
        <p:spPr>
          <a:xfrm flipH="1" flipV="1">
            <a:off x="7274144" y="2567116"/>
            <a:ext cx="1491" cy="918563"/>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A9BC7AEE-10E6-2448-9AE4-C6E232292517}"/>
              </a:ext>
            </a:extLst>
          </p:cNvPr>
          <p:cNvGraphicFramePr>
            <a:graphicFrameLocks noGrp="1"/>
          </p:cNvGraphicFramePr>
          <p:nvPr>
            <p:extLst>
              <p:ext uri="{D42A27DB-BD31-4B8C-83A1-F6EECF244321}">
                <p14:modId xmlns:p14="http://schemas.microsoft.com/office/powerpoint/2010/main" val="3140900067"/>
              </p:ext>
            </p:extLst>
          </p:nvPr>
        </p:nvGraphicFramePr>
        <p:xfrm>
          <a:off x="242253" y="4657680"/>
          <a:ext cx="5180433" cy="1447676"/>
        </p:xfrm>
        <a:graphic>
          <a:graphicData uri="http://schemas.openxmlformats.org/drawingml/2006/table">
            <a:tbl>
              <a:tblPr firstRow="1" firstCol="1" bandRow="1"/>
              <a:tblGrid>
                <a:gridCol w="5180433">
                  <a:extLst>
                    <a:ext uri="{9D8B030D-6E8A-4147-A177-3AD203B41FA5}">
                      <a16:colId xmlns:a16="http://schemas.microsoft.com/office/drawing/2014/main" val="1510154239"/>
                    </a:ext>
                  </a:extLst>
                </a:gridCol>
              </a:tblGrid>
              <a:tr h="237157">
                <a:tc>
                  <a:txBody>
                    <a:bodyPr/>
                    <a:lstStyle/>
                    <a:p>
                      <a:pPr marL="0" marR="0">
                        <a:spcBef>
                          <a:spcPts val="0"/>
                        </a:spcBef>
                        <a:spcAft>
                          <a:spcPts val="0"/>
                        </a:spcAft>
                      </a:pPr>
                      <a:r>
                        <a:rPr lang="en-US" sz="1400" b="1" baseline="0" dirty="0">
                          <a:solidFill>
                            <a:schemeClr val="tx1"/>
                          </a:solidFill>
                          <a:effectLst/>
                          <a:latin typeface="+mj-lt"/>
                          <a:ea typeface="Times New Roman" panose="02020603050405020304" pitchFamily="18" charset="0"/>
                          <a:cs typeface="Times New Roman" panose="02020603050405020304" pitchFamily="18" charset="0"/>
                        </a:rPr>
                        <a:t>Additional required products to be generated</a:t>
                      </a:r>
                      <a:endParaRPr lang="en-US" sz="1400" baseline="0" dirty="0">
                        <a:solidFill>
                          <a:schemeClr val="tx1"/>
                        </a:solidFill>
                        <a:effectLst/>
                        <a:latin typeface="+mj-lt"/>
                        <a:ea typeface="Times New Roman" panose="02020603050405020304" pitchFamily="18" charset="0"/>
                        <a:cs typeface="Times New Roman" panose="02020603050405020304" pitchFamily="18" charset="0"/>
                      </a:endParaRPr>
                    </a:p>
                  </a:txBody>
                  <a:tcPr marL="62547" marR="62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36046218"/>
                  </a:ext>
                </a:extLst>
              </a:tr>
              <a:tr h="257408">
                <a:tc>
                  <a:txBody>
                    <a:bodyPr/>
                    <a:lstStyle/>
                    <a:p>
                      <a:pPr marL="0" marR="0">
                        <a:spcBef>
                          <a:spcPts val="0"/>
                        </a:spcBef>
                        <a:spcAft>
                          <a:spcPts val="0"/>
                        </a:spcAft>
                      </a:pPr>
                      <a:r>
                        <a:rPr lang="en-US" sz="1400" baseline="0" dirty="0">
                          <a:effectLst/>
                          <a:latin typeface="+mj-lt"/>
                          <a:ea typeface="Times New Roman" panose="02020603050405020304" pitchFamily="18" charset="0"/>
                          <a:cs typeface="Times New Roman" panose="02020603050405020304" pitchFamily="18" charset="0"/>
                        </a:rPr>
                        <a:t>Chlorophyll concentration</a:t>
                      </a:r>
                    </a:p>
                  </a:txBody>
                  <a:tcPr marL="62547" marR="62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3073773"/>
                  </a:ext>
                </a:extLst>
              </a:tr>
              <a:tr h="237157">
                <a:tc>
                  <a:txBody>
                    <a:bodyPr/>
                    <a:lstStyle/>
                    <a:p>
                      <a:pPr marL="0" marR="0">
                        <a:spcBef>
                          <a:spcPts val="0"/>
                        </a:spcBef>
                        <a:spcAft>
                          <a:spcPts val="0"/>
                        </a:spcAft>
                      </a:pPr>
                      <a:r>
                        <a:rPr lang="en-US" sz="1400" baseline="0" dirty="0">
                          <a:effectLst/>
                          <a:latin typeface="+mj-lt"/>
                          <a:ea typeface="Times New Roman" panose="02020603050405020304" pitchFamily="18" charset="0"/>
                          <a:cs typeface="Times New Roman" panose="02020603050405020304" pitchFamily="18" charset="0"/>
                        </a:rPr>
                        <a:t>Spectral diffuse attenuation coefficients</a:t>
                      </a:r>
                    </a:p>
                  </a:txBody>
                  <a:tcPr marL="62547" marR="62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081715"/>
                  </a:ext>
                </a:extLst>
              </a:tr>
              <a:tr h="241640">
                <a:tc>
                  <a:txBody>
                    <a:bodyPr/>
                    <a:lstStyle/>
                    <a:p>
                      <a:pPr marL="0" marR="0">
                        <a:spcBef>
                          <a:spcPts val="0"/>
                        </a:spcBef>
                        <a:spcAft>
                          <a:spcPts val="0"/>
                        </a:spcAft>
                      </a:pPr>
                      <a:r>
                        <a:rPr lang="en-US" sz="1400" baseline="0" dirty="0">
                          <a:effectLst/>
                          <a:latin typeface="+mj-lt"/>
                          <a:ea typeface="Times New Roman" panose="02020603050405020304" pitchFamily="18" charset="0"/>
                          <a:cs typeface="Times New Roman" panose="02020603050405020304" pitchFamily="18" charset="0"/>
                        </a:rPr>
                        <a:t>Spectral absorption coefficients (phytoplankton, CDOM+NAP)</a:t>
                      </a:r>
                    </a:p>
                  </a:txBody>
                  <a:tcPr marL="62547" marR="62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4855293"/>
                  </a:ext>
                </a:extLst>
              </a:tr>
              <a:tr h="237157">
                <a:tc>
                  <a:txBody>
                    <a:bodyPr/>
                    <a:lstStyle/>
                    <a:p>
                      <a:pPr marL="0" marR="0">
                        <a:spcBef>
                          <a:spcPts val="0"/>
                        </a:spcBef>
                        <a:spcAft>
                          <a:spcPts val="0"/>
                        </a:spcAft>
                      </a:pPr>
                      <a:r>
                        <a:rPr lang="en-US" sz="1400" baseline="0" dirty="0">
                          <a:effectLst/>
                          <a:latin typeface="+mj-lt"/>
                          <a:ea typeface="Times New Roman" panose="02020603050405020304" pitchFamily="18" charset="0"/>
                          <a:cs typeface="Times New Roman" panose="02020603050405020304" pitchFamily="18" charset="0"/>
                        </a:rPr>
                        <a:t>Spectral backscattering coefficients</a:t>
                      </a:r>
                    </a:p>
                  </a:txBody>
                  <a:tcPr marL="62547" marR="62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482677"/>
                  </a:ext>
                </a:extLst>
              </a:tr>
              <a:tr h="237157">
                <a:tc>
                  <a:txBody>
                    <a:bodyPr/>
                    <a:lstStyle/>
                    <a:p>
                      <a:pPr marL="0" marR="0">
                        <a:spcBef>
                          <a:spcPts val="0"/>
                        </a:spcBef>
                        <a:spcAft>
                          <a:spcPts val="0"/>
                        </a:spcAft>
                      </a:pPr>
                      <a:r>
                        <a:rPr lang="en-US" sz="1400" baseline="0" dirty="0">
                          <a:effectLst/>
                          <a:latin typeface="+mj-lt"/>
                          <a:ea typeface="Times New Roman" panose="02020603050405020304" pitchFamily="18" charset="0"/>
                          <a:cs typeface="Times New Roman" panose="02020603050405020304" pitchFamily="18" charset="0"/>
                        </a:rPr>
                        <a:t>Fluorescence line height</a:t>
                      </a:r>
                    </a:p>
                  </a:txBody>
                  <a:tcPr marL="62547" marR="62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8405108"/>
                  </a:ext>
                </a:extLst>
              </a:tr>
            </a:tbl>
          </a:graphicData>
        </a:graphic>
      </p:graphicFrame>
      <p:sp>
        <p:nvSpPr>
          <p:cNvPr id="18" name="Rectangle 17">
            <a:extLst>
              <a:ext uri="{FF2B5EF4-FFF2-40B4-BE49-F238E27FC236}">
                <a16:creationId xmlns:a16="http://schemas.microsoft.com/office/drawing/2014/main" id="{5046E041-E530-F149-AFCE-830A3E65F2A7}"/>
              </a:ext>
            </a:extLst>
          </p:cNvPr>
          <p:cNvSpPr/>
          <p:nvPr/>
        </p:nvSpPr>
        <p:spPr>
          <a:xfrm>
            <a:off x="369058" y="4154253"/>
            <a:ext cx="4921008" cy="307777"/>
          </a:xfrm>
          <a:prstGeom prst="rect">
            <a:avLst/>
          </a:prstGeom>
          <a:ln w="25400">
            <a:solidFill>
              <a:srgbClr val="C00000"/>
            </a:solidFill>
          </a:ln>
        </p:spPr>
        <p:txBody>
          <a:bodyPr wrap="square">
            <a:spAutoFit/>
          </a:bodyPr>
          <a:lstStyle/>
          <a:p>
            <a:pPr algn="ctr"/>
            <a:r>
              <a:rPr lang="en-US" sz="1400" dirty="0">
                <a:latin typeface="+mj-lt"/>
              </a:rPr>
              <a:t>these are required for mission success &amp; drive OCI design</a:t>
            </a:r>
          </a:p>
        </p:txBody>
      </p:sp>
      <p:cxnSp>
        <p:nvCxnSpPr>
          <p:cNvPr id="19" name="Straight Arrow Connector 18">
            <a:extLst>
              <a:ext uri="{FF2B5EF4-FFF2-40B4-BE49-F238E27FC236}">
                <a16:creationId xmlns:a16="http://schemas.microsoft.com/office/drawing/2014/main" id="{B25A20E6-1D61-A046-BFF3-448F609B20E2}"/>
              </a:ext>
            </a:extLst>
          </p:cNvPr>
          <p:cNvCxnSpPr>
            <a:cxnSpLocks/>
            <a:stCxn id="18" idx="0"/>
          </p:cNvCxnSpPr>
          <p:nvPr/>
        </p:nvCxnSpPr>
        <p:spPr>
          <a:xfrm flipV="1">
            <a:off x="2829562" y="3958603"/>
            <a:ext cx="2907" cy="19565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9A8BE4E-B611-8E42-9869-8D9FB246D38B}"/>
              </a:ext>
            </a:extLst>
          </p:cNvPr>
          <p:cNvCxnSpPr>
            <a:cxnSpLocks/>
            <a:stCxn id="18" idx="2"/>
            <a:endCxn id="17" idx="0"/>
          </p:cNvCxnSpPr>
          <p:nvPr/>
        </p:nvCxnSpPr>
        <p:spPr>
          <a:xfrm>
            <a:off x="2829562" y="4462030"/>
            <a:ext cx="2907" cy="19565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7AD2F8-96AD-B44C-91A6-612EA82287D1}"/>
              </a:ext>
            </a:extLst>
          </p:cNvPr>
          <p:cNvSpPr txBox="1"/>
          <p:nvPr/>
        </p:nvSpPr>
        <p:spPr>
          <a:xfrm>
            <a:off x="6163700" y="4657680"/>
            <a:ext cx="1973232" cy="646331"/>
          </a:xfrm>
          <a:prstGeom prst="rect">
            <a:avLst/>
          </a:prstGeom>
          <a:noFill/>
        </p:spPr>
        <p:txBody>
          <a:bodyPr wrap="none" rtlCol="0">
            <a:spAutoFit/>
          </a:bodyPr>
          <a:lstStyle/>
          <a:p>
            <a:r>
              <a:rPr lang="en-US" dirty="0">
                <a:latin typeface="+mj-lt"/>
              </a:rPr>
              <a:t>*Polarimetry Lead </a:t>
            </a:r>
          </a:p>
          <a:p>
            <a:r>
              <a:rPr lang="en-US" dirty="0">
                <a:latin typeface="+mj-lt"/>
              </a:rPr>
              <a:t>Kirk </a:t>
            </a:r>
            <a:r>
              <a:rPr lang="en-US" dirty="0" err="1">
                <a:latin typeface="+mj-lt"/>
              </a:rPr>
              <a:t>Knobelspiesse</a:t>
            </a:r>
            <a:r>
              <a:rPr lang="en-US" dirty="0">
                <a:latin typeface="+mj-lt"/>
              </a:rPr>
              <a:t> </a:t>
            </a:r>
          </a:p>
        </p:txBody>
      </p:sp>
      <p:graphicFrame>
        <p:nvGraphicFramePr>
          <p:cNvPr id="27" name="Content Placeholder 3">
            <a:extLst>
              <a:ext uri="{FF2B5EF4-FFF2-40B4-BE49-F238E27FC236}">
                <a16:creationId xmlns:a16="http://schemas.microsoft.com/office/drawing/2014/main" id="{930F3713-49C8-AB4A-B95E-1C53F14B3820}"/>
              </a:ext>
            </a:extLst>
          </p:cNvPr>
          <p:cNvGraphicFramePr>
            <a:graphicFrameLocks/>
          </p:cNvGraphicFramePr>
          <p:nvPr>
            <p:extLst>
              <p:ext uri="{D42A27DB-BD31-4B8C-83A1-F6EECF244321}">
                <p14:modId xmlns:p14="http://schemas.microsoft.com/office/powerpoint/2010/main" val="1312742107"/>
              </p:ext>
            </p:extLst>
          </p:nvPr>
        </p:nvGraphicFramePr>
        <p:xfrm>
          <a:off x="242253" y="1200537"/>
          <a:ext cx="5177526" cy="2753497"/>
        </p:xfrm>
        <a:graphic>
          <a:graphicData uri="http://schemas.openxmlformats.org/drawingml/2006/table">
            <a:tbl>
              <a:tblPr firstRow="1" bandRow="1"/>
              <a:tblGrid>
                <a:gridCol w="3486522">
                  <a:extLst>
                    <a:ext uri="{9D8B030D-6E8A-4147-A177-3AD203B41FA5}">
                      <a16:colId xmlns:a16="http://schemas.microsoft.com/office/drawing/2014/main" val="1387569167"/>
                    </a:ext>
                  </a:extLst>
                </a:gridCol>
                <a:gridCol w="1691004">
                  <a:extLst>
                    <a:ext uri="{9D8B030D-6E8A-4147-A177-3AD203B41FA5}">
                      <a16:colId xmlns:a16="http://schemas.microsoft.com/office/drawing/2014/main" val="1980342932"/>
                    </a:ext>
                  </a:extLst>
                </a:gridCol>
              </a:tblGrid>
              <a:tr h="500307">
                <a:tc>
                  <a:txBody>
                    <a:bodyPr/>
                    <a:lstStyle/>
                    <a:p>
                      <a:pPr algn="l" rtl="0" fontAlgn="base"/>
                      <a:r>
                        <a:rPr lang="en-US" sz="1200" b="1" i="0" dirty="0">
                          <a:effectLst/>
                          <a:latin typeface="+mj-lt"/>
                        </a:rPr>
                        <a:t>Data Product</a:t>
                      </a:r>
                      <a:r>
                        <a:rPr lang="en-US" sz="1200" b="0" i="0" dirty="0">
                          <a:effectLst/>
                          <a:latin typeface="+mj-lt"/>
                        </a:rPr>
                        <a:t> </a:t>
                      </a:r>
                      <a:endParaRPr lang="en-US" sz="1800" b="0" i="0" dirty="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base"/>
                      <a:r>
                        <a:rPr lang="en-US" sz="1200" b="1" i="0" dirty="0">
                          <a:effectLst/>
                          <a:latin typeface="+mj-lt"/>
                        </a:rPr>
                        <a:t>Baseline Uncertainty</a:t>
                      </a:r>
                      <a:r>
                        <a:rPr lang="en-US" sz="1200" b="0" i="0" dirty="0">
                          <a:effectLst/>
                          <a:latin typeface="+mj-lt"/>
                        </a:rPr>
                        <a:t> </a:t>
                      </a:r>
                      <a:endParaRPr lang="en-US" sz="1800" b="0" i="0" dirty="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032956158"/>
                  </a:ext>
                </a:extLst>
              </a:tr>
              <a:tr h="688374">
                <a:tc>
                  <a:txBody>
                    <a:bodyPr/>
                    <a:lstStyle/>
                    <a:p>
                      <a:pPr algn="l" rtl="0" fontAlgn="base"/>
                      <a:r>
                        <a:rPr lang="en-US" sz="1200" b="0" i="0" dirty="0">
                          <a:effectLst/>
                          <a:latin typeface="+mj-lt"/>
                        </a:rPr>
                        <a:t>Water-leaving </a:t>
                      </a:r>
                      <a:r>
                        <a:rPr lang="en-US" sz="1200" b="0" i="0" dirty="0" err="1">
                          <a:effectLst/>
                          <a:latin typeface="+mj-lt"/>
                        </a:rPr>
                        <a:t>reflectances</a:t>
                      </a:r>
                      <a:r>
                        <a:rPr lang="en-US" sz="1200" b="0" i="0" dirty="0">
                          <a:effectLst/>
                          <a:latin typeface="+mj-lt"/>
                        </a:rPr>
                        <a:t> centered on (±2.5 nm) 350, 360, and 385 nm (15 nm bandwidth) </a:t>
                      </a:r>
                      <a:endParaRPr lang="en-US" sz="1800" b="0" i="0" dirty="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200" b="0" i="0" dirty="0">
                          <a:effectLst/>
                          <a:latin typeface="+mj-lt"/>
                        </a:rPr>
                        <a:t>0.0057 or 20% </a:t>
                      </a:r>
                      <a:endParaRPr lang="en-US" sz="1800" b="0" i="0" dirty="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0943726"/>
                  </a:ext>
                </a:extLst>
              </a:tr>
              <a:tr h="688374">
                <a:tc>
                  <a:txBody>
                    <a:bodyPr/>
                    <a:lstStyle/>
                    <a:p>
                      <a:pPr algn="l" rtl="0" fontAlgn="base"/>
                      <a:r>
                        <a:rPr lang="en-US" sz="1200" b="0" i="0" dirty="0">
                          <a:effectLst/>
                          <a:latin typeface="+mj-lt"/>
                        </a:rPr>
                        <a:t>Water-leaving </a:t>
                      </a:r>
                      <a:r>
                        <a:rPr lang="en-US" sz="1200" b="0" i="0" dirty="0" err="1">
                          <a:effectLst/>
                          <a:latin typeface="+mj-lt"/>
                        </a:rPr>
                        <a:t>reflectances</a:t>
                      </a:r>
                      <a:r>
                        <a:rPr lang="en-US" sz="1200" b="0" i="0" dirty="0">
                          <a:effectLst/>
                          <a:latin typeface="+mj-lt"/>
                        </a:rPr>
                        <a:t> centered on (±2.5 nm) </a:t>
                      </a:r>
                      <a:r>
                        <a:rPr lang="en-US" sz="1200" b="0" i="0" dirty="0">
                          <a:solidFill>
                            <a:srgbClr val="000000"/>
                          </a:solidFill>
                          <a:effectLst/>
                          <a:latin typeface="+mj-lt"/>
                        </a:rPr>
                        <a:t>412, 425, 443, 460, 475, 490, 510, 532, 555, and 583 </a:t>
                      </a:r>
                      <a:r>
                        <a:rPr lang="en-US" sz="1200" b="0" i="0" dirty="0">
                          <a:effectLst/>
                          <a:latin typeface="+mj-lt"/>
                        </a:rPr>
                        <a:t>(15 nm bandwidth) </a:t>
                      </a:r>
                      <a:endParaRPr lang="en-US" sz="1800" b="0" i="0" dirty="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200" b="0" i="0">
                          <a:effectLst/>
                          <a:latin typeface="+mj-lt"/>
                        </a:rPr>
                        <a:t>0.0020 or 5% </a:t>
                      </a:r>
                      <a:endParaRPr lang="en-US" sz="1800" b="0" i="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145530"/>
                  </a:ext>
                </a:extLst>
              </a:tr>
              <a:tr h="876442">
                <a:tc>
                  <a:txBody>
                    <a:bodyPr/>
                    <a:lstStyle/>
                    <a:p>
                      <a:pPr algn="l" rtl="0" fontAlgn="base"/>
                      <a:r>
                        <a:rPr lang="en-US" sz="1200" b="0" i="0">
                          <a:effectLst/>
                          <a:latin typeface="+mj-lt"/>
                        </a:rPr>
                        <a:t>Water-leaving reflectances centered on (±2.5 nm) </a:t>
                      </a:r>
                      <a:r>
                        <a:rPr lang="en-US" sz="1200" b="0" i="0">
                          <a:solidFill>
                            <a:srgbClr val="000000"/>
                          </a:solidFill>
                          <a:effectLst/>
                          <a:latin typeface="+mj-lt"/>
                        </a:rPr>
                        <a:t>617, 640, 655, 665 678, and 710 (15 nm bandwidth, except for 10 nm bandwidth for 665 and 678 nm)</a:t>
                      </a:r>
                      <a:r>
                        <a:rPr lang="en-US" sz="1200" b="0" i="0">
                          <a:effectLst/>
                          <a:latin typeface="+mj-lt"/>
                        </a:rPr>
                        <a:t> </a:t>
                      </a:r>
                      <a:endParaRPr lang="en-US" sz="1800" b="0" i="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200" b="0" i="0" dirty="0">
                          <a:effectLst/>
                          <a:latin typeface="+mj-lt"/>
                        </a:rPr>
                        <a:t>0.0007 or 10%  </a:t>
                      </a:r>
                      <a:endParaRPr lang="en-US" sz="1800" b="0" i="0" dirty="0">
                        <a:effectLst/>
                        <a:latin typeface="+mj-lt"/>
                      </a:endParaRPr>
                    </a:p>
                  </a:txBody>
                  <a:tcPr marL="120748" marR="120748" marT="60374" marB="6037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639101"/>
                  </a:ext>
                </a:extLst>
              </a:tr>
            </a:tbl>
          </a:graphicData>
        </a:graphic>
      </p:graphicFrame>
      <p:sp>
        <p:nvSpPr>
          <p:cNvPr id="28" name="Rectangle 27">
            <a:extLst>
              <a:ext uri="{FF2B5EF4-FFF2-40B4-BE49-F238E27FC236}">
                <a16:creationId xmlns:a16="http://schemas.microsoft.com/office/drawing/2014/main" id="{72739802-3488-A14F-AB69-5BC62ABFF7E8}"/>
              </a:ext>
            </a:extLst>
          </p:cNvPr>
          <p:cNvSpPr/>
          <p:nvPr/>
        </p:nvSpPr>
        <p:spPr>
          <a:xfrm>
            <a:off x="8808187" y="2098238"/>
            <a:ext cx="3383813" cy="2585323"/>
          </a:xfrm>
          <a:prstGeom prst="rect">
            <a:avLst/>
          </a:prstGeom>
          <a:solidFill>
            <a:schemeClr val="accent1">
              <a:lumMod val="60000"/>
              <a:lumOff val="40000"/>
            </a:schemeClr>
          </a:solidFill>
        </p:spPr>
        <p:txBody>
          <a:bodyPr wrap="square">
            <a:spAutoFit/>
          </a:bodyPr>
          <a:lstStyle/>
          <a:p>
            <a:r>
              <a:rPr lang="en-US" dirty="0">
                <a:latin typeface="+mj-lt"/>
              </a:rPr>
              <a:t>Each uncertainty requirement is defined as the maximum of the absolute and relative values for Level-2 satellite data processing (geophysical values in the original satellite coordination system). These requirements are defined for </a:t>
            </a:r>
            <a:r>
              <a:rPr lang="en-US" b="1" dirty="0">
                <a:latin typeface="+mj-lt"/>
              </a:rPr>
              <a:t>≥ 50% of the observable deep ocean </a:t>
            </a:r>
            <a:r>
              <a:rPr lang="en-US" dirty="0">
                <a:latin typeface="+mj-lt"/>
              </a:rPr>
              <a:t>(≥ 1000 m).</a:t>
            </a:r>
          </a:p>
        </p:txBody>
      </p:sp>
      <p:pic>
        <p:nvPicPr>
          <p:cNvPr id="5" name="Audio 4">
            <a:hlinkClick r:id="" action="ppaction://media"/>
            <a:extLst>
              <a:ext uri="{FF2B5EF4-FFF2-40B4-BE49-F238E27FC236}">
                <a16:creationId xmlns:a16="http://schemas.microsoft.com/office/drawing/2014/main" id="{6CE27D66-74FF-D343-AED8-A86CB06C83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5851189"/>
      </p:ext>
    </p:extLst>
  </p:cSld>
  <p:clrMapOvr>
    <a:masterClrMapping/>
  </p:clrMapOvr>
  <mc:AlternateContent xmlns:mc="http://schemas.openxmlformats.org/markup-compatibility/2006">
    <mc:Choice xmlns:p14="http://schemas.microsoft.com/office/powerpoint/2010/main" Requires="p14">
      <p:transition spd="slow" p14:dur="2000" advTm="62633"/>
    </mc:Choice>
    <mc:Fallback>
      <p:transition spd="slow" advTm="6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OS_OO.m4v">
            <a:hlinkClick r:id="" action="ppaction://media"/>
            <a:extLst>
              <a:ext uri="{FF2B5EF4-FFF2-40B4-BE49-F238E27FC236}">
                <a16:creationId xmlns:a16="http://schemas.microsoft.com/office/drawing/2014/main" id="{639EA944-517F-7D4B-BE23-ACEDE7CD09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7568" y="-22345"/>
            <a:ext cx="12199568" cy="6862102"/>
          </a:xfrm>
        </p:spPr>
      </p:pic>
      <p:sp>
        <p:nvSpPr>
          <p:cNvPr id="5" name="TextBox 4">
            <a:extLst>
              <a:ext uri="{FF2B5EF4-FFF2-40B4-BE49-F238E27FC236}">
                <a16:creationId xmlns:a16="http://schemas.microsoft.com/office/drawing/2014/main" id="{25EC4D01-E171-FA4A-9EB0-AF0E10336319}"/>
              </a:ext>
            </a:extLst>
          </p:cNvPr>
          <p:cNvSpPr txBox="1"/>
          <p:nvPr/>
        </p:nvSpPr>
        <p:spPr>
          <a:xfrm>
            <a:off x="3019586" y="6488512"/>
            <a:ext cx="6152827" cy="369332"/>
          </a:xfrm>
          <a:prstGeom prst="rect">
            <a:avLst/>
          </a:prstGeom>
          <a:solidFill>
            <a:schemeClr val="bg1">
              <a:lumMod val="75000"/>
              <a:alpha val="42000"/>
            </a:schemeClr>
          </a:solidFill>
          <a:ln>
            <a:solidFill>
              <a:schemeClr val="bg1">
                <a:lumMod val="75000"/>
              </a:schemeClr>
            </a:solidFill>
          </a:ln>
        </p:spPr>
        <p:txBody>
          <a:bodyPr wrap="square" rtlCol="0">
            <a:spAutoFit/>
          </a:bodyPr>
          <a:lstStyle/>
          <a:p>
            <a:r>
              <a:rPr lang="en-US" dirty="0">
                <a:solidFill>
                  <a:schemeClr val="accent1"/>
                </a:solidFill>
              </a:rPr>
              <a:t>Sea salt</a:t>
            </a:r>
            <a:r>
              <a:rPr lang="en-US" dirty="0"/>
              <a:t>	</a:t>
            </a:r>
            <a:r>
              <a:rPr lang="en-US" dirty="0">
                <a:solidFill>
                  <a:schemeClr val="accent2">
                    <a:lumMod val="75000"/>
                  </a:schemeClr>
                </a:solidFill>
              </a:rPr>
              <a:t>Dust</a:t>
            </a:r>
            <a:r>
              <a:rPr lang="en-US" dirty="0"/>
              <a:t> 	</a:t>
            </a:r>
            <a:r>
              <a:rPr lang="en-US" dirty="0">
                <a:solidFill>
                  <a:schemeClr val="bg1"/>
                </a:solidFill>
              </a:rPr>
              <a:t>Sulfate</a:t>
            </a:r>
            <a:r>
              <a:rPr lang="en-US" dirty="0"/>
              <a:t>	</a:t>
            </a:r>
            <a:r>
              <a:rPr lang="en-US" dirty="0">
                <a:solidFill>
                  <a:schemeClr val="accent6">
                    <a:lumMod val="75000"/>
                  </a:schemeClr>
                </a:solidFill>
              </a:rPr>
              <a:t>Organic carbon	Black carbon</a:t>
            </a:r>
          </a:p>
        </p:txBody>
      </p:sp>
      <p:sp>
        <p:nvSpPr>
          <p:cNvPr id="6" name="Rectangle 5">
            <a:extLst>
              <a:ext uri="{FF2B5EF4-FFF2-40B4-BE49-F238E27FC236}">
                <a16:creationId xmlns:a16="http://schemas.microsoft.com/office/drawing/2014/main" id="{75342E64-8708-FE40-8145-DF61CE6C080A}"/>
              </a:ext>
            </a:extLst>
          </p:cNvPr>
          <p:cNvSpPr/>
          <p:nvPr/>
        </p:nvSpPr>
        <p:spPr>
          <a:xfrm>
            <a:off x="9438467" y="6257680"/>
            <a:ext cx="2918847" cy="600164"/>
          </a:xfrm>
          <a:prstGeom prst="rect">
            <a:avLst/>
          </a:prstGeom>
        </p:spPr>
        <p:txBody>
          <a:bodyPr wrap="square">
            <a:spAutoFit/>
          </a:bodyPr>
          <a:lstStyle/>
          <a:p>
            <a:r>
              <a:rPr lang="en-US" sz="1100" dirty="0">
                <a:solidFill>
                  <a:srgbClr val="4D4D4D"/>
                </a:solidFill>
                <a:latin typeface="Helvetica Neue" panose="02000503000000020004" pitchFamily="2" charset="0"/>
              </a:rPr>
              <a:t>This simulation used GEOS-5 and the Goddard Chemistry Aerosol Radiation and Transport (GOCART) Model.</a:t>
            </a:r>
            <a:endParaRPr lang="en-US" sz="1100" dirty="0"/>
          </a:p>
        </p:txBody>
      </p:sp>
      <p:pic>
        <p:nvPicPr>
          <p:cNvPr id="8" name="Picture 7">
            <a:extLst>
              <a:ext uri="{FF2B5EF4-FFF2-40B4-BE49-F238E27FC236}">
                <a16:creationId xmlns:a16="http://schemas.microsoft.com/office/drawing/2014/main" id="{166F2189-8A15-C44F-A6AF-D84467ADDB5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85" y="5943602"/>
            <a:ext cx="1074584" cy="914398"/>
          </a:xfrm>
          <a:prstGeom prst="rect">
            <a:avLst/>
          </a:prstGeom>
        </p:spPr>
      </p:pic>
      <p:sp>
        <p:nvSpPr>
          <p:cNvPr id="9" name="TextBox 8">
            <a:extLst>
              <a:ext uri="{FF2B5EF4-FFF2-40B4-BE49-F238E27FC236}">
                <a16:creationId xmlns:a16="http://schemas.microsoft.com/office/drawing/2014/main" id="{90F476D1-8234-954D-B4A3-DE61E5A47AB4}"/>
              </a:ext>
            </a:extLst>
          </p:cNvPr>
          <p:cNvSpPr txBox="1"/>
          <p:nvPr/>
        </p:nvSpPr>
        <p:spPr>
          <a:xfrm>
            <a:off x="2090206" y="6488512"/>
            <a:ext cx="764066" cy="369488"/>
          </a:xfrm>
          <a:prstGeom prst="rect">
            <a:avLst/>
          </a:prstGeom>
          <a:noFill/>
        </p:spPr>
        <p:txBody>
          <a:bodyPr wrap="square" rtlCol="0">
            <a:spAutoFit/>
          </a:bodyPr>
          <a:lstStyle/>
          <a:p>
            <a:r>
              <a:rPr lang="en-US" b="1" dirty="0"/>
              <a:t>AOT</a:t>
            </a:r>
          </a:p>
        </p:txBody>
      </p:sp>
      <p:pic>
        <p:nvPicPr>
          <p:cNvPr id="3" name="Audio 2">
            <a:hlinkClick r:id="" action="ppaction://media"/>
            <a:extLst>
              <a:ext uri="{FF2B5EF4-FFF2-40B4-BE49-F238E27FC236}">
                <a16:creationId xmlns:a16="http://schemas.microsoft.com/office/drawing/2014/main" id="{8F3A8840-209E-8A48-8B54-024E92A1546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06518694"/>
      </p:ext>
    </p:extLst>
  </p:cSld>
  <p:clrMapOvr>
    <a:masterClrMapping/>
  </p:clrMapOvr>
  <mc:AlternateContent xmlns:mc="http://schemas.openxmlformats.org/markup-compatibility/2006">
    <mc:Choice xmlns:p14="http://schemas.microsoft.com/office/powerpoint/2010/main" Requires="p14">
      <p:transition spd="slow" p14:dur="2000" advTm="71692"/>
    </mc:Choice>
    <mc:Fallback>
      <p:transition spd="slow" advTm="7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0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7"/>
        <p14:playEvt time="15773" objId="7"/>
        <p14:playEvt time="30880" objId="7"/>
        <p14:playEvt time="45931" objId="7"/>
        <p14:playEvt time="61028" objId="7"/>
        <p14:stopEvt time="71692"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8F0B5C-0C40-274D-8490-1E3FD2C6FE06}"/>
              </a:ext>
            </a:extLst>
          </p:cNvPr>
          <p:cNvPicPr>
            <a:picLocks noGrp="1" noChangeAspect="1"/>
          </p:cNvPicPr>
          <p:nvPr>
            <p:ph idx="1"/>
          </p:nvPr>
        </p:nvPicPr>
        <p:blipFill>
          <a:blip r:embed="rId5"/>
          <a:stretch>
            <a:fillRect/>
          </a:stretch>
        </p:blipFill>
        <p:spPr>
          <a:xfrm>
            <a:off x="0" y="0"/>
            <a:ext cx="12187450" cy="6876288"/>
          </a:xfrm>
        </p:spPr>
      </p:pic>
      <p:sp>
        <p:nvSpPr>
          <p:cNvPr id="6" name="Rectangle 5">
            <a:extLst>
              <a:ext uri="{FF2B5EF4-FFF2-40B4-BE49-F238E27FC236}">
                <a16:creationId xmlns:a16="http://schemas.microsoft.com/office/drawing/2014/main" id="{A2ECEA7F-83A8-0047-B374-3BEBA647537E}"/>
              </a:ext>
            </a:extLst>
          </p:cNvPr>
          <p:cNvSpPr/>
          <p:nvPr/>
        </p:nvSpPr>
        <p:spPr>
          <a:xfrm>
            <a:off x="11808372" y="6542690"/>
            <a:ext cx="94594" cy="315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8C6EF2D2-C2C9-1E40-9E9F-38998904A6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5357587"/>
      </p:ext>
    </p:extLst>
  </p:cSld>
  <p:clrMapOvr>
    <a:masterClrMapping/>
  </p:clrMapOvr>
  <mc:AlternateContent xmlns:mc="http://schemas.openxmlformats.org/markup-compatibility/2006">
    <mc:Choice xmlns:p14="http://schemas.microsoft.com/office/powerpoint/2010/main" Requires="p14">
      <p:transition spd="slow" p14:dur="2000" advTm="78881"/>
    </mc:Choice>
    <mc:Fallback>
      <p:transition spd="slow" advTm="7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9550BAF-1FFF-4843-A4F8-73296765FFD0}"/>
              </a:ext>
            </a:extLst>
          </p:cNvPr>
          <p:cNvSpPr>
            <a:spLocks noGrp="1"/>
          </p:cNvSpPr>
          <p:nvPr>
            <p:ph type="title"/>
          </p:nvPr>
        </p:nvSpPr>
        <p:spPr>
          <a:xfrm>
            <a:off x="1799594" y="118996"/>
            <a:ext cx="8592812" cy="674914"/>
          </a:xfrm>
          <a:noFill/>
          <a:ln w="19050">
            <a:solidFill>
              <a:schemeClr val="accent1"/>
            </a:solidFill>
          </a:ln>
        </p:spPr>
        <p:txBody>
          <a:bodyPr>
            <a:normAutofit/>
          </a:bodyPr>
          <a:lstStyle/>
          <a:p>
            <a:pPr algn="ctr"/>
            <a:r>
              <a:rPr lang="en-US" sz="2800" dirty="0">
                <a:cs typeface="Times New Roman" panose="02020603050405020304" pitchFamily="18" charset="0"/>
              </a:rPr>
              <a:t>Atmospheric Correction</a:t>
            </a:r>
          </a:p>
        </p:txBody>
      </p:sp>
      <p:pic>
        <p:nvPicPr>
          <p:cNvPr id="43" name="Content Placeholder 42">
            <a:extLst>
              <a:ext uri="{FF2B5EF4-FFF2-40B4-BE49-F238E27FC236}">
                <a16:creationId xmlns:a16="http://schemas.microsoft.com/office/drawing/2014/main" id="{34923C94-2687-A44E-B007-A5B13FD1F93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3865934" y="1651738"/>
            <a:ext cx="8133385" cy="4480560"/>
          </a:xfrm>
        </p:spPr>
      </p:pic>
      <p:sp>
        <p:nvSpPr>
          <p:cNvPr id="15" name="Title 1">
            <a:extLst>
              <a:ext uri="{FF2B5EF4-FFF2-40B4-BE49-F238E27FC236}">
                <a16:creationId xmlns:a16="http://schemas.microsoft.com/office/drawing/2014/main" id="{2BF5D28D-879C-334C-951B-89164AFB2DD5}"/>
              </a:ext>
            </a:extLst>
          </p:cNvPr>
          <p:cNvSpPr txBox="1">
            <a:spLocks/>
          </p:cNvSpPr>
          <p:nvPr/>
        </p:nvSpPr>
        <p:spPr>
          <a:xfrm>
            <a:off x="154983" y="965831"/>
            <a:ext cx="3618931" cy="5713938"/>
          </a:xfrm>
          <a:prstGeom prst="rect">
            <a:avLst/>
          </a:prstGeom>
          <a:noFill/>
          <a:ln>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002060"/>
              </a:solidFill>
              <a:cs typeface="Times New Roman" panose="02020603050405020304" pitchFamily="18" charset="0"/>
            </a:endParaRPr>
          </a:p>
          <a:p>
            <a:pPr marL="514350" indent="-514350">
              <a:buFont typeface="Wingdings" pitchFamily="2" charset="2"/>
              <a:buChar char="ü"/>
            </a:pPr>
            <a:r>
              <a:rPr lang="en-US" sz="2800" dirty="0">
                <a:solidFill>
                  <a:srgbClr val="002060"/>
                </a:solidFill>
                <a:cs typeface="Times New Roman" panose="02020603050405020304" pitchFamily="18" charset="0"/>
              </a:rPr>
              <a:t>Molecular scattering removal</a:t>
            </a:r>
          </a:p>
          <a:p>
            <a:pPr marL="514350" indent="-514350">
              <a:buFont typeface="Wingdings" pitchFamily="2" charset="2"/>
              <a:buChar char="ü"/>
            </a:pPr>
            <a:endParaRPr lang="en-US" sz="2800" dirty="0">
              <a:solidFill>
                <a:srgbClr val="002060"/>
              </a:solidFill>
              <a:cs typeface="Times New Roman" panose="02020603050405020304" pitchFamily="18" charset="0"/>
            </a:endParaRPr>
          </a:p>
          <a:p>
            <a:pPr marL="514350" indent="-514350">
              <a:buFont typeface="Wingdings" pitchFamily="2" charset="2"/>
              <a:buChar char="ü"/>
            </a:pPr>
            <a:r>
              <a:rPr lang="en-US" sz="2800" dirty="0">
                <a:solidFill>
                  <a:srgbClr val="002060"/>
                </a:solidFill>
                <a:cs typeface="Times New Roman" panose="02020603050405020304" pitchFamily="18" charset="0"/>
              </a:rPr>
              <a:t>Aerosol scattering + absorption correction (black pixel assumption)</a:t>
            </a:r>
          </a:p>
          <a:p>
            <a:pPr marL="514350" indent="-514350">
              <a:buFont typeface="Wingdings" pitchFamily="2" charset="2"/>
              <a:buChar char="ü"/>
            </a:pPr>
            <a:endParaRPr lang="en-US" sz="2800" dirty="0">
              <a:solidFill>
                <a:srgbClr val="002060"/>
              </a:solidFill>
              <a:cs typeface="Times New Roman" panose="02020603050405020304" pitchFamily="18" charset="0"/>
            </a:endParaRPr>
          </a:p>
          <a:p>
            <a:pPr marL="514350" indent="-514350">
              <a:buFont typeface="Wingdings" pitchFamily="2" charset="2"/>
              <a:buChar char="ü"/>
            </a:pPr>
            <a:r>
              <a:rPr lang="en-US" sz="2800" dirty="0">
                <a:solidFill>
                  <a:srgbClr val="002060"/>
                </a:solidFill>
                <a:cs typeface="Times New Roman" panose="02020603050405020304" pitchFamily="18" charset="0"/>
              </a:rPr>
              <a:t>Absorbing gases compensation</a:t>
            </a:r>
          </a:p>
          <a:p>
            <a:pPr marL="514350" indent="-514350">
              <a:buFont typeface="Wingdings" pitchFamily="2" charset="2"/>
              <a:buChar char="ü"/>
            </a:pPr>
            <a:endParaRPr lang="en-US" sz="2800" dirty="0">
              <a:solidFill>
                <a:srgbClr val="002060"/>
              </a:solidFill>
              <a:cs typeface="Times New Roman" panose="02020603050405020304" pitchFamily="18" charset="0"/>
            </a:endParaRPr>
          </a:p>
          <a:p>
            <a:pPr marL="514350" indent="-514350">
              <a:buFont typeface="Wingdings" pitchFamily="2" charset="2"/>
              <a:buChar char="ü"/>
            </a:pPr>
            <a:r>
              <a:rPr lang="en-US" sz="2800" dirty="0">
                <a:solidFill>
                  <a:srgbClr val="002060"/>
                </a:solidFill>
                <a:cs typeface="Times New Roman" panose="02020603050405020304" pitchFamily="18" charset="0"/>
              </a:rPr>
              <a:t>Surface glint correction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2D3037E-F4C8-EF4F-A3A5-62BBDA990A45}"/>
                  </a:ext>
                </a:extLst>
              </p:cNvPr>
              <p:cNvSpPr txBox="1"/>
              <p:nvPr/>
            </p:nvSpPr>
            <p:spPr>
              <a:xfrm>
                <a:off x="4894543" y="2918676"/>
                <a:ext cx="305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3</m:t>
                          </m:r>
                        </m:sub>
                      </m:sSub>
                    </m:oMath>
                  </m:oMathPara>
                </a14:m>
                <a:endParaRPr lang="en-US" dirty="0">
                  <a:latin typeface="+mj-lt"/>
                </a:endParaRPr>
              </a:p>
            </p:txBody>
          </p:sp>
        </mc:Choice>
        <mc:Fallback xmlns="">
          <p:sp>
            <p:nvSpPr>
              <p:cNvPr id="18" name="TextBox 17">
                <a:extLst>
                  <a:ext uri="{FF2B5EF4-FFF2-40B4-BE49-F238E27FC236}">
                    <a16:creationId xmlns:a16="http://schemas.microsoft.com/office/drawing/2014/main" id="{92D3037E-F4C8-EF4F-A3A5-62BBDA990A45}"/>
                  </a:ext>
                </a:extLst>
              </p:cNvPr>
              <p:cNvSpPr txBox="1">
                <a:spLocks noRot="1" noChangeAspect="1" noMove="1" noResize="1" noEditPoints="1" noAdjustHandles="1" noChangeArrowheads="1" noChangeShapeType="1" noTextEdit="1"/>
              </p:cNvSpPr>
              <p:nvPr/>
            </p:nvSpPr>
            <p:spPr>
              <a:xfrm>
                <a:off x="4894543" y="2918676"/>
                <a:ext cx="305596" cy="276999"/>
              </a:xfrm>
              <a:prstGeom prst="rect">
                <a:avLst/>
              </a:prstGeom>
              <a:blipFill>
                <a:blip r:embed="rId6"/>
                <a:stretch>
                  <a:fillRect l="-12000" r="-40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A0ECDE6-E4D1-B54E-84B1-D806D1AD5787}"/>
                  </a:ext>
                </a:extLst>
              </p:cNvPr>
              <p:cNvSpPr txBox="1"/>
              <p:nvPr/>
            </p:nvSpPr>
            <p:spPr>
              <a:xfrm>
                <a:off x="4472560" y="4232655"/>
                <a:ext cx="4739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𝑁𝑂</m:t>
                          </m:r>
                        </m:e>
                        <m:sub>
                          <m:r>
                            <a:rPr lang="en-US" b="0" i="1" smtClean="0">
                              <a:latin typeface="Cambria Math" panose="02040503050406030204" pitchFamily="18" charset="0"/>
                            </a:rPr>
                            <m:t>2</m:t>
                          </m:r>
                        </m:sub>
                      </m:sSub>
                    </m:oMath>
                  </m:oMathPara>
                </a14:m>
                <a:endParaRPr lang="en-US" dirty="0">
                  <a:latin typeface="+mj-lt"/>
                </a:endParaRPr>
              </a:p>
            </p:txBody>
          </p:sp>
        </mc:Choice>
        <mc:Fallback xmlns="">
          <p:sp>
            <p:nvSpPr>
              <p:cNvPr id="19" name="TextBox 18">
                <a:extLst>
                  <a:ext uri="{FF2B5EF4-FFF2-40B4-BE49-F238E27FC236}">
                    <a16:creationId xmlns:a16="http://schemas.microsoft.com/office/drawing/2014/main" id="{AA0ECDE6-E4D1-B54E-84B1-D806D1AD5787}"/>
                  </a:ext>
                </a:extLst>
              </p:cNvPr>
              <p:cNvSpPr txBox="1">
                <a:spLocks noRot="1" noChangeAspect="1" noMove="1" noResize="1" noEditPoints="1" noAdjustHandles="1" noChangeArrowheads="1" noChangeShapeType="1" noTextEdit="1"/>
              </p:cNvSpPr>
              <p:nvPr/>
            </p:nvSpPr>
            <p:spPr>
              <a:xfrm>
                <a:off x="4472560" y="4232655"/>
                <a:ext cx="473911" cy="276999"/>
              </a:xfrm>
              <a:prstGeom prst="rect">
                <a:avLst/>
              </a:prstGeom>
              <a:blipFill>
                <a:blip r:embed="rId7"/>
                <a:stretch>
                  <a:fillRect l="-7895" r="-526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7C8A56C-BC55-BC4A-87EA-33BC4B8C4E7C}"/>
                  </a:ext>
                </a:extLst>
              </p:cNvPr>
              <p:cNvSpPr txBox="1"/>
              <p:nvPr/>
            </p:nvSpPr>
            <p:spPr>
              <a:xfrm>
                <a:off x="5483942" y="2722510"/>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20" name="TextBox 19">
                <a:extLst>
                  <a:ext uri="{FF2B5EF4-FFF2-40B4-BE49-F238E27FC236}">
                    <a16:creationId xmlns:a16="http://schemas.microsoft.com/office/drawing/2014/main" id="{87C8A56C-BC55-BC4A-87EA-33BC4B8C4E7C}"/>
                  </a:ext>
                </a:extLst>
              </p:cNvPr>
              <p:cNvSpPr txBox="1">
                <a:spLocks noRot="1" noChangeAspect="1" noMove="1" noResize="1" noEditPoints="1" noAdjustHandles="1" noChangeArrowheads="1" noChangeShapeType="1" noTextEdit="1"/>
              </p:cNvSpPr>
              <p:nvPr/>
            </p:nvSpPr>
            <p:spPr>
              <a:xfrm>
                <a:off x="5483942" y="2722510"/>
                <a:ext cx="476156" cy="276999"/>
              </a:xfrm>
              <a:prstGeom prst="rect">
                <a:avLst/>
              </a:prstGeom>
              <a:blipFill>
                <a:blip r:embed="rId8"/>
                <a:stretch>
                  <a:fillRect l="-10811" r="-810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B8CFE2F-8D1D-8142-8EDD-806C06B68BC3}"/>
                  </a:ext>
                </a:extLst>
              </p:cNvPr>
              <p:cNvSpPr txBox="1"/>
              <p:nvPr/>
            </p:nvSpPr>
            <p:spPr>
              <a:xfrm>
                <a:off x="5960098" y="2204104"/>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21" name="TextBox 20">
                <a:extLst>
                  <a:ext uri="{FF2B5EF4-FFF2-40B4-BE49-F238E27FC236}">
                    <a16:creationId xmlns:a16="http://schemas.microsoft.com/office/drawing/2014/main" id="{4B8CFE2F-8D1D-8142-8EDD-806C06B68BC3}"/>
                  </a:ext>
                </a:extLst>
              </p:cNvPr>
              <p:cNvSpPr txBox="1">
                <a:spLocks noRot="1" noChangeAspect="1" noMove="1" noResize="1" noEditPoints="1" noAdjustHandles="1" noChangeArrowheads="1" noChangeShapeType="1" noTextEdit="1"/>
              </p:cNvSpPr>
              <p:nvPr/>
            </p:nvSpPr>
            <p:spPr>
              <a:xfrm>
                <a:off x="5960098" y="2204104"/>
                <a:ext cx="476156" cy="276999"/>
              </a:xfrm>
              <a:prstGeom prst="rect">
                <a:avLst/>
              </a:prstGeom>
              <a:blipFill>
                <a:blip r:embed="rId9"/>
                <a:stretch>
                  <a:fillRect l="-7692" r="-7692"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1145965-4D9A-FC48-ADA3-2D1E463B6C51}"/>
                  </a:ext>
                </a:extLst>
              </p:cNvPr>
              <p:cNvSpPr txBox="1"/>
              <p:nvPr/>
            </p:nvSpPr>
            <p:spPr>
              <a:xfrm>
                <a:off x="5807300" y="3102416"/>
                <a:ext cx="305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oMath>
                  </m:oMathPara>
                </a14:m>
                <a:endParaRPr lang="en-US" dirty="0">
                  <a:latin typeface="+mj-lt"/>
                </a:endParaRPr>
              </a:p>
            </p:txBody>
          </p:sp>
        </mc:Choice>
        <mc:Fallback xmlns="">
          <p:sp>
            <p:nvSpPr>
              <p:cNvPr id="23" name="TextBox 22">
                <a:extLst>
                  <a:ext uri="{FF2B5EF4-FFF2-40B4-BE49-F238E27FC236}">
                    <a16:creationId xmlns:a16="http://schemas.microsoft.com/office/drawing/2014/main" id="{C1145965-4D9A-FC48-ADA3-2D1E463B6C51}"/>
                  </a:ext>
                </a:extLst>
              </p:cNvPr>
              <p:cNvSpPr txBox="1">
                <a:spLocks noRot="1" noChangeAspect="1" noMove="1" noResize="1" noEditPoints="1" noAdjustHandles="1" noChangeArrowheads="1" noChangeShapeType="1" noTextEdit="1"/>
              </p:cNvSpPr>
              <p:nvPr/>
            </p:nvSpPr>
            <p:spPr>
              <a:xfrm>
                <a:off x="5807300" y="3102416"/>
                <a:ext cx="305596" cy="276999"/>
              </a:xfrm>
              <a:prstGeom prst="rect">
                <a:avLst/>
              </a:prstGeom>
              <a:blipFill>
                <a:blip r:embed="rId10"/>
                <a:stretch>
                  <a:fillRect l="-12000" r="-40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46225BA-1AA7-3F49-A42A-C14FE6D43B28}"/>
                  </a:ext>
                </a:extLst>
              </p:cNvPr>
              <p:cNvSpPr txBox="1"/>
              <p:nvPr/>
            </p:nvSpPr>
            <p:spPr>
              <a:xfrm>
                <a:off x="5037741" y="2162402"/>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24" name="TextBox 23">
                <a:extLst>
                  <a:ext uri="{FF2B5EF4-FFF2-40B4-BE49-F238E27FC236}">
                    <a16:creationId xmlns:a16="http://schemas.microsoft.com/office/drawing/2014/main" id="{D46225BA-1AA7-3F49-A42A-C14FE6D43B28}"/>
                  </a:ext>
                </a:extLst>
              </p:cNvPr>
              <p:cNvSpPr txBox="1">
                <a:spLocks noRot="1" noChangeAspect="1" noMove="1" noResize="1" noEditPoints="1" noAdjustHandles="1" noChangeArrowheads="1" noChangeShapeType="1" noTextEdit="1"/>
              </p:cNvSpPr>
              <p:nvPr/>
            </p:nvSpPr>
            <p:spPr>
              <a:xfrm>
                <a:off x="5037741" y="2162402"/>
                <a:ext cx="476156" cy="276999"/>
              </a:xfrm>
              <a:prstGeom prst="rect">
                <a:avLst/>
              </a:prstGeom>
              <a:blipFill>
                <a:blip r:embed="rId11"/>
                <a:stretch>
                  <a:fillRect l="-10526" r="-7895"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77512BE-56B8-9A43-8763-77BA10E13354}"/>
                  </a:ext>
                </a:extLst>
              </p:cNvPr>
              <p:cNvSpPr txBox="1"/>
              <p:nvPr/>
            </p:nvSpPr>
            <p:spPr>
              <a:xfrm>
                <a:off x="6394783" y="4232654"/>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25" name="TextBox 24">
                <a:extLst>
                  <a:ext uri="{FF2B5EF4-FFF2-40B4-BE49-F238E27FC236}">
                    <a16:creationId xmlns:a16="http://schemas.microsoft.com/office/drawing/2014/main" id="{D77512BE-56B8-9A43-8763-77BA10E13354}"/>
                  </a:ext>
                </a:extLst>
              </p:cNvPr>
              <p:cNvSpPr txBox="1">
                <a:spLocks noRot="1" noChangeAspect="1" noMove="1" noResize="1" noEditPoints="1" noAdjustHandles="1" noChangeArrowheads="1" noChangeShapeType="1" noTextEdit="1"/>
              </p:cNvSpPr>
              <p:nvPr/>
            </p:nvSpPr>
            <p:spPr>
              <a:xfrm>
                <a:off x="6394783" y="4232654"/>
                <a:ext cx="476156" cy="276999"/>
              </a:xfrm>
              <a:prstGeom prst="rect">
                <a:avLst/>
              </a:prstGeom>
              <a:blipFill>
                <a:blip r:embed="rId11"/>
                <a:stretch>
                  <a:fillRect l="-13514" r="-810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140D6B5-793D-0F48-B7FC-38AEA3F9CA0C}"/>
                  </a:ext>
                </a:extLst>
              </p:cNvPr>
              <p:cNvSpPr txBox="1"/>
              <p:nvPr/>
            </p:nvSpPr>
            <p:spPr>
              <a:xfrm>
                <a:off x="8130160" y="5313310"/>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26" name="TextBox 25">
                <a:extLst>
                  <a:ext uri="{FF2B5EF4-FFF2-40B4-BE49-F238E27FC236}">
                    <a16:creationId xmlns:a16="http://schemas.microsoft.com/office/drawing/2014/main" id="{2140D6B5-793D-0F48-B7FC-38AEA3F9CA0C}"/>
                  </a:ext>
                </a:extLst>
              </p:cNvPr>
              <p:cNvSpPr txBox="1">
                <a:spLocks noRot="1" noChangeAspect="1" noMove="1" noResize="1" noEditPoints="1" noAdjustHandles="1" noChangeArrowheads="1" noChangeShapeType="1" noTextEdit="1"/>
              </p:cNvSpPr>
              <p:nvPr/>
            </p:nvSpPr>
            <p:spPr>
              <a:xfrm>
                <a:off x="8130160" y="5313310"/>
                <a:ext cx="476156" cy="276999"/>
              </a:xfrm>
              <a:prstGeom prst="rect">
                <a:avLst/>
              </a:prstGeom>
              <a:blipFill>
                <a:blip r:embed="rId12"/>
                <a:stretch>
                  <a:fillRect l="-7692" r="-769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2AC39CF-5AF5-B14A-AC69-0F34E55BF312}"/>
                  </a:ext>
                </a:extLst>
              </p:cNvPr>
              <p:cNvSpPr txBox="1"/>
              <p:nvPr/>
            </p:nvSpPr>
            <p:spPr>
              <a:xfrm>
                <a:off x="10052592" y="5313310"/>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27" name="TextBox 26">
                <a:extLst>
                  <a:ext uri="{FF2B5EF4-FFF2-40B4-BE49-F238E27FC236}">
                    <a16:creationId xmlns:a16="http://schemas.microsoft.com/office/drawing/2014/main" id="{02AC39CF-5AF5-B14A-AC69-0F34E55BF312}"/>
                  </a:ext>
                </a:extLst>
              </p:cNvPr>
              <p:cNvSpPr txBox="1">
                <a:spLocks noRot="1" noChangeAspect="1" noMove="1" noResize="1" noEditPoints="1" noAdjustHandles="1" noChangeArrowheads="1" noChangeShapeType="1" noTextEdit="1"/>
              </p:cNvSpPr>
              <p:nvPr/>
            </p:nvSpPr>
            <p:spPr>
              <a:xfrm>
                <a:off x="10052592" y="5313310"/>
                <a:ext cx="476156" cy="276999"/>
              </a:xfrm>
              <a:prstGeom prst="rect">
                <a:avLst/>
              </a:prstGeom>
              <a:blipFill>
                <a:blip r:embed="rId13"/>
                <a:stretch>
                  <a:fillRect l="-13514" r="-810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0C46185-141E-FD49-A921-F6FA49A157E5}"/>
                  </a:ext>
                </a:extLst>
              </p:cNvPr>
              <p:cNvSpPr txBox="1"/>
              <p:nvPr/>
            </p:nvSpPr>
            <p:spPr>
              <a:xfrm>
                <a:off x="7716970" y="2157659"/>
                <a:ext cx="305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oMath>
                  </m:oMathPara>
                </a14:m>
                <a:endParaRPr lang="en-US" dirty="0">
                  <a:latin typeface="+mj-lt"/>
                </a:endParaRPr>
              </a:p>
            </p:txBody>
          </p:sp>
        </mc:Choice>
        <mc:Fallback xmlns="">
          <p:sp>
            <p:nvSpPr>
              <p:cNvPr id="28" name="TextBox 27">
                <a:extLst>
                  <a:ext uri="{FF2B5EF4-FFF2-40B4-BE49-F238E27FC236}">
                    <a16:creationId xmlns:a16="http://schemas.microsoft.com/office/drawing/2014/main" id="{00C46185-141E-FD49-A921-F6FA49A157E5}"/>
                  </a:ext>
                </a:extLst>
              </p:cNvPr>
              <p:cNvSpPr txBox="1">
                <a:spLocks noRot="1" noChangeAspect="1" noMove="1" noResize="1" noEditPoints="1" noAdjustHandles="1" noChangeArrowheads="1" noChangeShapeType="1" noTextEdit="1"/>
              </p:cNvSpPr>
              <p:nvPr/>
            </p:nvSpPr>
            <p:spPr>
              <a:xfrm>
                <a:off x="7716970" y="2157659"/>
                <a:ext cx="305596" cy="276999"/>
              </a:xfrm>
              <a:prstGeom prst="rect">
                <a:avLst/>
              </a:prstGeom>
              <a:blipFill>
                <a:blip r:embed="rId14"/>
                <a:stretch>
                  <a:fillRect l="-16000" r="-40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75680AF-80AD-F644-B3BA-1BB58A505438}"/>
                  </a:ext>
                </a:extLst>
              </p:cNvPr>
              <p:cNvSpPr txBox="1"/>
              <p:nvPr/>
            </p:nvSpPr>
            <p:spPr>
              <a:xfrm>
                <a:off x="10855634" y="3166346"/>
                <a:ext cx="4528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𝐶𝐻</m:t>
                          </m:r>
                        </m:e>
                        <m:sub>
                          <m:r>
                            <a:rPr lang="en-US" b="0" i="1" smtClean="0">
                              <a:latin typeface="Cambria Math" panose="02040503050406030204" pitchFamily="18" charset="0"/>
                            </a:rPr>
                            <m:t>4</m:t>
                          </m:r>
                        </m:sub>
                      </m:sSub>
                    </m:oMath>
                  </m:oMathPara>
                </a14:m>
                <a:endParaRPr lang="en-US" dirty="0">
                  <a:latin typeface="+mj-lt"/>
                </a:endParaRPr>
              </a:p>
            </p:txBody>
          </p:sp>
        </mc:Choice>
        <mc:Fallback xmlns="">
          <p:sp>
            <p:nvSpPr>
              <p:cNvPr id="29" name="TextBox 28">
                <a:extLst>
                  <a:ext uri="{FF2B5EF4-FFF2-40B4-BE49-F238E27FC236}">
                    <a16:creationId xmlns:a16="http://schemas.microsoft.com/office/drawing/2014/main" id="{275680AF-80AD-F644-B3BA-1BB58A505438}"/>
                  </a:ext>
                </a:extLst>
              </p:cNvPr>
              <p:cNvSpPr txBox="1">
                <a:spLocks noRot="1" noChangeAspect="1" noMove="1" noResize="1" noEditPoints="1" noAdjustHandles="1" noChangeArrowheads="1" noChangeShapeType="1" noTextEdit="1"/>
              </p:cNvSpPr>
              <p:nvPr/>
            </p:nvSpPr>
            <p:spPr>
              <a:xfrm>
                <a:off x="10855634" y="3166346"/>
                <a:ext cx="452881" cy="276999"/>
              </a:xfrm>
              <a:prstGeom prst="rect">
                <a:avLst/>
              </a:prstGeom>
              <a:blipFill>
                <a:blip r:embed="rId15"/>
                <a:stretch>
                  <a:fillRect l="-8333"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6A57712-FA96-F846-9353-9C3D733EEA79}"/>
                  </a:ext>
                </a:extLst>
              </p:cNvPr>
              <p:cNvSpPr txBox="1"/>
              <p:nvPr/>
            </p:nvSpPr>
            <p:spPr>
              <a:xfrm>
                <a:off x="10717478" y="3574994"/>
                <a:ext cx="443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𝐶𝑂</m:t>
                          </m:r>
                        </m:e>
                        <m:sub>
                          <m:r>
                            <a:rPr lang="en-US" b="0" i="1" smtClean="0">
                              <a:latin typeface="Cambria Math" panose="02040503050406030204" pitchFamily="18" charset="0"/>
                            </a:rPr>
                            <m:t>2</m:t>
                          </m:r>
                        </m:sub>
                      </m:sSub>
                    </m:oMath>
                  </m:oMathPara>
                </a14:m>
                <a:endParaRPr lang="en-US" dirty="0">
                  <a:latin typeface="+mj-lt"/>
                </a:endParaRPr>
              </a:p>
            </p:txBody>
          </p:sp>
        </mc:Choice>
        <mc:Fallback xmlns="">
          <p:sp>
            <p:nvSpPr>
              <p:cNvPr id="30" name="TextBox 29">
                <a:extLst>
                  <a:ext uri="{FF2B5EF4-FFF2-40B4-BE49-F238E27FC236}">
                    <a16:creationId xmlns:a16="http://schemas.microsoft.com/office/drawing/2014/main" id="{56A57712-FA96-F846-9353-9C3D733EEA79}"/>
                  </a:ext>
                </a:extLst>
              </p:cNvPr>
              <p:cNvSpPr txBox="1">
                <a:spLocks noRot="1" noChangeAspect="1" noMove="1" noResize="1" noEditPoints="1" noAdjustHandles="1" noChangeArrowheads="1" noChangeShapeType="1" noTextEdit="1"/>
              </p:cNvSpPr>
              <p:nvPr/>
            </p:nvSpPr>
            <p:spPr>
              <a:xfrm>
                <a:off x="10717478" y="3574994"/>
                <a:ext cx="443455" cy="276999"/>
              </a:xfrm>
              <a:prstGeom prst="rect">
                <a:avLst/>
              </a:prstGeom>
              <a:blipFill>
                <a:blip r:embed="rId16"/>
                <a:stretch>
                  <a:fillRect l="-8333" r="-2778" b="-13043"/>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D7620061-55CF-7C41-BD0B-67308D93835F}"/>
              </a:ext>
            </a:extLst>
          </p:cNvPr>
          <p:cNvSpPr/>
          <p:nvPr/>
        </p:nvSpPr>
        <p:spPr>
          <a:xfrm>
            <a:off x="5840177" y="1979522"/>
            <a:ext cx="91440" cy="13716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Rounded Rectangle 31">
            <a:extLst>
              <a:ext uri="{FF2B5EF4-FFF2-40B4-BE49-F238E27FC236}">
                <a16:creationId xmlns:a16="http://schemas.microsoft.com/office/drawing/2014/main" id="{D556A715-2DF7-D14D-9B1D-69B36353E2F6}"/>
              </a:ext>
            </a:extLst>
          </p:cNvPr>
          <p:cNvSpPr/>
          <p:nvPr/>
        </p:nvSpPr>
        <p:spPr>
          <a:xfrm>
            <a:off x="5986172" y="1906539"/>
            <a:ext cx="91440" cy="13716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a:extLst>
              <a:ext uri="{FF2B5EF4-FFF2-40B4-BE49-F238E27FC236}">
                <a16:creationId xmlns:a16="http://schemas.microsoft.com/office/drawing/2014/main" id="{5F05564A-4822-9F4D-B011-F1FDB0C85302}"/>
              </a:ext>
            </a:extLst>
          </p:cNvPr>
          <p:cNvSpPr/>
          <p:nvPr/>
        </p:nvSpPr>
        <p:spPr>
          <a:xfrm>
            <a:off x="6269041" y="1815099"/>
            <a:ext cx="139645" cy="13716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a:extLst>
              <a:ext uri="{FF2B5EF4-FFF2-40B4-BE49-F238E27FC236}">
                <a16:creationId xmlns:a16="http://schemas.microsoft.com/office/drawing/2014/main" id="{742B660D-86E5-494C-918C-D28D257508BF}"/>
              </a:ext>
            </a:extLst>
          </p:cNvPr>
          <p:cNvSpPr/>
          <p:nvPr/>
        </p:nvSpPr>
        <p:spPr>
          <a:xfrm>
            <a:off x="6872822" y="1766453"/>
            <a:ext cx="291662" cy="13716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ounded Rectangle 34">
            <a:extLst>
              <a:ext uri="{FF2B5EF4-FFF2-40B4-BE49-F238E27FC236}">
                <a16:creationId xmlns:a16="http://schemas.microsoft.com/office/drawing/2014/main" id="{11605ADD-6013-EB4E-9553-C395BE5B02D6}"/>
              </a:ext>
            </a:extLst>
          </p:cNvPr>
          <p:cNvSpPr/>
          <p:nvPr/>
        </p:nvSpPr>
        <p:spPr>
          <a:xfrm>
            <a:off x="7690532" y="1742583"/>
            <a:ext cx="242095" cy="14503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Rounded Rectangle 35">
            <a:extLst>
              <a:ext uri="{FF2B5EF4-FFF2-40B4-BE49-F238E27FC236}">
                <a16:creationId xmlns:a16="http://schemas.microsoft.com/office/drawing/2014/main" id="{5E01B596-710B-694D-8F70-279951CF9C85}"/>
              </a:ext>
            </a:extLst>
          </p:cNvPr>
          <p:cNvSpPr/>
          <p:nvPr/>
        </p:nvSpPr>
        <p:spPr>
          <a:xfrm>
            <a:off x="8964858" y="1644623"/>
            <a:ext cx="504724" cy="13716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a:extLst>
              <a:ext uri="{FF2B5EF4-FFF2-40B4-BE49-F238E27FC236}">
                <a16:creationId xmlns:a16="http://schemas.microsoft.com/office/drawing/2014/main" id="{6E7B5229-262B-ED45-AAC3-2BC0DD572F77}"/>
              </a:ext>
            </a:extLst>
          </p:cNvPr>
          <p:cNvSpPr/>
          <p:nvPr/>
        </p:nvSpPr>
        <p:spPr>
          <a:xfrm>
            <a:off x="11340806" y="1609021"/>
            <a:ext cx="532538" cy="13356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ounded Rectangle 37">
            <a:extLst>
              <a:ext uri="{FF2B5EF4-FFF2-40B4-BE49-F238E27FC236}">
                <a16:creationId xmlns:a16="http://schemas.microsoft.com/office/drawing/2014/main" id="{E626E9B2-3E41-4741-8CE4-B8B60A0AD015}"/>
              </a:ext>
            </a:extLst>
          </p:cNvPr>
          <p:cNvSpPr/>
          <p:nvPr/>
        </p:nvSpPr>
        <p:spPr>
          <a:xfrm>
            <a:off x="10382917" y="6307745"/>
            <a:ext cx="291662" cy="13716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TextBox 38">
            <a:extLst>
              <a:ext uri="{FF2B5EF4-FFF2-40B4-BE49-F238E27FC236}">
                <a16:creationId xmlns:a16="http://schemas.microsoft.com/office/drawing/2014/main" id="{966CFC32-35EA-8D43-92AD-C35C6965A21C}"/>
              </a:ext>
            </a:extLst>
          </p:cNvPr>
          <p:cNvSpPr txBox="1"/>
          <p:nvPr/>
        </p:nvSpPr>
        <p:spPr>
          <a:xfrm>
            <a:off x="10674579" y="6182544"/>
            <a:ext cx="1179437" cy="369332"/>
          </a:xfrm>
          <a:prstGeom prst="rect">
            <a:avLst/>
          </a:prstGeom>
          <a:noFill/>
        </p:spPr>
        <p:txBody>
          <a:bodyPr wrap="square" rtlCol="0">
            <a:spAutoFit/>
          </a:bodyPr>
          <a:lstStyle/>
          <a:p>
            <a:r>
              <a:rPr lang="en-US" dirty="0">
                <a:latin typeface="+mj-lt"/>
                <a:cs typeface="Times New Roman" panose="02020603050405020304" pitchFamily="18" charset="0"/>
              </a:rPr>
              <a:t>AC bands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B366909-1AB5-8948-8523-FFCD1ECA4B05}"/>
                  </a:ext>
                </a:extLst>
              </p:cNvPr>
              <p:cNvSpPr txBox="1"/>
              <p:nvPr/>
            </p:nvSpPr>
            <p:spPr>
              <a:xfrm>
                <a:off x="8743130" y="2150127"/>
                <a:ext cx="443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𝐶𝑂</m:t>
                          </m:r>
                        </m:e>
                        <m:sub>
                          <m:r>
                            <a:rPr lang="en-US" b="0" i="1" smtClean="0">
                              <a:latin typeface="Cambria Math" panose="02040503050406030204" pitchFamily="18" charset="0"/>
                            </a:rPr>
                            <m:t>2</m:t>
                          </m:r>
                        </m:sub>
                      </m:sSub>
                    </m:oMath>
                  </m:oMathPara>
                </a14:m>
                <a:endParaRPr lang="en-US" dirty="0">
                  <a:latin typeface="+mj-lt"/>
                </a:endParaRPr>
              </a:p>
            </p:txBody>
          </p:sp>
        </mc:Choice>
        <mc:Fallback xmlns="">
          <p:sp>
            <p:nvSpPr>
              <p:cNvPr id="44" name="TextBox 43">
                <a:extLst>
                  <a:ext uri="{FF2B5EF4-FFF2-40B4-BE49-F238E27FC236}">
                    <a16:creationId xmlns:a16="http://schemas.microsoft.com/office/drawing/2014/main" id="{7B366909-1AB5-8948-8523-FFCD1ECA4B05}"/>
                  </a:ext>
                </a:extLst>
              </p:cNvPr>
              <p:cNvSpPr txBox="1">
                <a:spLocks noRot="1" noChangeAspect="1" noMove="1" noResize="1" noEditPoints="1" noAdjustHandles="1" noChangeArrowheads="1" noChangeShapeType="1" noTextEdit="1"/>
              </p:cNvSpPr>
              <p:nvPr/>
            </p:nvSpPr>
            <p:spPr>
              <a:xfrm>
                <a:off x="8743130" y="2150127"/>
                <a:ext cx="443455" cy="276999"/>
              </a:xfrm>
              <a:prstGeom prst="rect">
                <a:avLst/>
              </a:prstGeom>
              <a:blipFill>
                <a:blip r:embed="rId17"/>
                <a:stretch>
                  <a:fillRect l="-8333"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320A0AE-8D1E-9442-BA5B-15938B073A02}"/>
                  </a:ext>
                </a:extLst>
              </p:cNvPr>
              <p:cNvSpPr txBox="1"/>
              <p:nvPr/>
            </p:nvSpPr>
            <p:spPr>
              <a:xfrm>
                <a:off x="11489934" y="2034243"/>
                <a:ext cx="4528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𝐶𝐻</m:t>
                          </m:r>
                        </m:e>
                        <m:sub>
                          <m:r>
                            <a:rPr lang="en-US" b="0" i="1" smtClean="0">
                              <a:latin typeface="Cambria Math" panose="02040503050406030204" pitchFamily="18" charset="0"/>
                            </a:rPr>
                            <m:t>4</m:t>
                          </m:r>
                        </m:sub>
                      </m:sSub>
                    </m:oMath>
                  </m:oMathPara>
                </a14:m>
                <a:endParaRPr lang="en-US" dirty="0">
                  <a:latin typeface="+mj-lt"/>
                </a:endParaRPr>
              </a:p>
            </p:txBody>
          </p:sp>
        </mc:Choice>
        <mc:Fallback xmlns="">
          <p:sp>
            <p:nvSpPr>
              <p:cNvPr id="45" name="TextBox 44">
                <a:extLst>
                  <a:ext uri="{FF2B5EF4-FFF2-40B4-BE49-F238E27FC236}">
                    <a16:creationId xmlns:a16="http://schemas.microsoft.com/office/drawing/2014/main" id="{1320A0AE-8D1E-9442-BA5B-15938B073A02}"/>
                  </a:ext>
                </a:extLst>
              </p:cNvPr>
              <p:cNvSpPr txBox="1">
                <a:spLocks noRot="1" noChangeAspect="1" noMove="1" noResize="1" noEditPoints="1" noAdjustHandles="1" noChangeArrowheads="1" noChangeShapeType="1" noTextEdit="1"/>
              </p:cNvSpPr>
              <p:nvPr/>
            </p:nvSpPr>
            <p:spPr>
              <a:xfrm>
                <a:off x="11489934" y="2034243"/>
                <a:ext cx="452881" cy="276999"/>
              </a:xfrm>
              <a:prstGeom prst="rect">
                <a:avLst/>
              </a:prstGeom>
              <a:blipFill>
                <a:blip r:embed="rId18"/>
                <a:stretch>
                  <a:fillRect l="-11111"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98053B-FC9E-874B-A589-16F5CE80F8ED}"/>
                  </a:ext>
                </a:extLst>
              </p:cNvPr>
              <p:cNvSpPr txBox="1"/>
              <p:nvPr/>
            </p:nvSpPr>
            <p:spPr>
              <a:xfrm>
                <a:off x="11072214" y="2132043"/>
                <a:ext cx="3518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𝐶𝑂</m:t>
                      </m:r>
                    </m:oMath>
                  </m:oMathPara>
                </a14:m>
                <a:endParaRPr lang="en-US" dirty="0">
                  <a:latin typeface="+mj-lt"/>
                </a:endParaRPr>
              </a:p>
            </p:txBody>
          </p:sp>
        </mc:Choice>
        <mc:Fallback xmlns="">
          <p:sp>
            <p:nvSpPr>
              <p:cNvPr id="47" name="TextBox 46">
                <a:extLst>
                  <a:ext uri="{FF2B5EF4-FFF2-40B4-BE49-F238E27FC236}">
                    <a16:creationId xmlns:a16="http://schemas.microsoft.com/office/drawing/2014/main" id="{CA98053B-FC9E-874B-A589-16F5CE80F8ED}"/>
                  </a:ext>
                </a:extLst>
              </p:cNvPr>
              <p:cNvSpPr txBox="1">
                <a:spLocks noRot="1" noChangeAspect="1" noMove="1" noResize="1" noEditPoints="1" noAdjustHandles="1" noChangeArrowheads="1" noChangeShapeType="1" noTextEdit="1"/>
              </p:cNvSpPr>
              <p:nvPr/>
            </p:nvSpPr>
            <p:spPr>
              <a:xfrm>
                <a:off x="11072214" y="2132043"/>
                <a:ext cx="351891" cy="276999"/>
              </a:xfrm>
              <a:prstGeom prst="rect">
                <a:avLst/>
              </a:prstGeom>
              <a:blipFill>
                <a:blip r:embed="rId19"/>
                <a:stretch>
                  <a:fillRect l="-13793" r="-689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CAC9DAE-9F17-D943-B22D-E5E5C4A5A545}"/>
                  </a:ext>
                </a:extLst>
              </p:cNvPr>
              <p:cNvSpPr txBox="1"/>
              <p:nvPr/>
            </p:nvSpPr>
            <p:spPr>
              <a:xfrm>
                <a:off x="10373385" y="2824670"/>
                <a:ext cx="4705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48" name="TextBox 47">
                <a:extLst>
                  <a:ext uri="{FF2B5EF4-FFF2-40B4-BE49-F238E27FC236}">
                    <a16:creationId xmlns:a16="http://schemas.microsoft.com/office/drawing/2014/main" id="{6CAC9DAE-9F17-D943-B22D-E5E5C4A5A545}"/>
                  </a:ext>
                </a:extLst>
              </p:cNvPr>
              <p:cNvSpPr txBox="1">
                <a:spLocks noRot="1" noChangeAspect="1" noMove="1" noResize="1" noEditPoints="1" noAdjustHandles="1" noChangeArrowheads="1" noChangeShapeType="1" noTextEdit="1"/>
              </p:cNvSpPr>
              <p:nvPr/>
            </p:nvSpPr>
            <p:spPr>
              <a:xfrm>
                <a:off x="10373385" y="2824670"/>
                <a:ext cx="470513" cy="276999"/>
              </a:xfrm>
              <a:prstGeom prst="rect">
                <a:avLst/>
              </a:prstGeom>
              <a:blipFill>
                <a:blip r:embed="rId20"/>
                <a:stretch>
                  <a:fillRect l="-7895" r="-7895"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41248BC-F4C1-D84A-91FD-E3052290ABCC}"/>
                  </a:ext>
                </a:extLst>
              </p:cNvPr>
              <p:cNvSpPr txBox="1"/>
              <p:nvPr/>
            </p:nvSpPr>
            <p:spPr>
              <a:xfrm>
                <a:off x="7262585" y="4637717"/>
                <a:ext cx="476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m:oMathPara>
                </a14:m>
                <a:endParaRPr lang="en-US" dirty="0">
                  <a:latin typeface="+mj-lt"/>
                </a:endParaRPr>
              </a:p>
            </p:txBody>
          </p:sp>
        </mc:Choice>
        <mc:Fallback xmlns="">
          <p:sp>
            <p:nvSpPr>
              <p:cNvPr id="49" name="TextBox 48">
                <a:extLst>
                  <a:ext uri="{FF2B5EF4-FFF2-40B4-BE49-F238E27FC236}">
                    <a16:creationId xmlns:a16="http://schemas.microsoft.com/office/drawing/2014/main" id="{E41248BC-F4C1-D84A-91FD-E3052290ABCC}"/>
                  </a:ext>
                </a:extLst>
              </p:cNvPr>
              <p:cNvSpPr txBox="1">
                <a:spLocks noRot="1" noChangeAspect="1" noMove="1" noResize="1" noEditPoints="1" noAdjustHandles="1" noChangeArrowheads="1" noChangeShapeType="1" noTextEdit="1"/>
              </p:cNvSpPr>
              <p:nvPr/>
            </p:nvSpPr>
            <p:spPr>
              <a:xfrm>
                <a:off x="7262585" y="4637717"/>
                <a:ext cx="476156" cy="276999"/>
              </a:xfrm>
              <a:prstGeom prst="rect">
                <a:avLst/>
              </a:prstGeom>
              <a:blipFill>
                <a:blip r:embed="rId21"/>
                <a:stretch>
                  <a:fillRect l="-10526" r="-7895" b="-13043"/>
                </a:stretch>
              </a:blipFill>
            </p:spPr>
            <p:txBody>
              <a:bodyPr/>
              <a:lstStyle/>
              <a:p>
                <a:r>
                  <a:rPr lang="en-US">
                    <a:noFill/>
                  </a:rPr>
                  <a:t> </a:t>
                </a:r>
              </a:p>
            </p:txBody>
          </p:sp>
        </mc:Fallback>
      </mc:AlternateContent>
      <p:pic>
        <p:nvPicPr>
          <p:cNvPr id="2" name="Audio 1">
            <a:hlinkClick r:id="" action="ppaction://media"/>
            <a:extLst>
              <a:ext uri="{FF2B5EF4-FFF2-40B4-BE49-F238E27FC236}">
                <a16:creationId xmlns:a16="http://schemas.microsoft.com/office/drawing/2014/main" id="{831388FA-2A1D-BA4F-A7DC-5995B1C6F0A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3187948"/>
      </p:ext>
    </p:extLst>
  </p:cSld>
  <p:clrMapOvr>
    <a:masterClrMapping/>
  </p:clrMapOvr>
  <mc:AlternateContent xmlns:mc="http://schemas.openxmlformats.org/markup-compatibility/2006">
    <mc:Choice xmlns:p14="http://schemas.microsoft.com/office/powerpoint/2010/main" Requires="p14">
      <p:transition spd="slow" p14:dur="2000" advTm="63046"/>
    </mc:Choice>
    <mc:Fallback>
      <p:transition spd="slow" advTm="6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06C9889-686E-F847-BEC1-14E5D6C8E1AA}"/>
              </a:ext>
            </a:extLst>
          </p:cNvPr>
          <p:cNvPicPr>
            <a:picLocks noGrp="1" noChangeAspect="1"/>
          </p:cNvPicPr>
          <p:nvPr>
            <p:ph idx="1"/>
          </p:nvPr>
        </p:nvPicPr>
        <p:blipFill>
          <a:blip r:embed="rId5"/>
          <a:stretch>
            <a:fillRect/>
          </a:stretch>
        </p:blipFill>
        <p:spPr>
          <a:xfrm>
            <a:off x="7517967" y="3633151"/>
            <a:ext cx="4613331" cy="3183534"/>
          </a:xfrm>
        </p:spPr>
      </p:pic>
      <p:pic>
        <p:nvPicPr>
          <p:cNvPr id="15" name="Picture 14" descr="A close up of a map&#10;&#10;Description automatically generated">
            <a:extLst>
              <a:ext uri="{FF2B5EF4-FFF2-40B4-BE49-F238E27FC236}">
                <a16:creationId xmlns:a16="http://schemas.microsoft.com/office/drawing/2014/main" id="{A6C15571-DDEF-AF49-B7DC-2F501DAF85FB}"/>
              </a:ext>
            </a:extLst>
          </p:cNvPr>
          <p:cNvPicPr>
            <a:picLocks noChangeAspect="1"/>
          </p:cNvPicPr>
          <p:nvPr/>
        </p:nvPicPr>
        <p:blipFill>
          <a:blip r:embed="rId6"/>
          <a:stretch>
            <a:fillRect/>
          </a:stretch>
        </p:blipFill>
        <p:spPr>
          <a:xfrm>
            <a:off x="7515447" y="117757"/>
            <a:ext cx="4623965" cy="3520102"/>
          </a:xfrm>
          <a:prstGeom prst="rect">
            <a:avLst/>
          </a:prstGeom>
        </p:spPr>
      </p:pic>
      <p:sp>
        <p:nvSpPr>
          <p:cNvPr id="3" name="Rectangle 2">
            <a:extLst>
              <a:ext uri="{FF2B5EF4-FFF2-40B4-BE49-F238E27FC236}">
                <a16:creationId xmlns:a16="http://schemas.microsoft.com/office/drawing/2014/main" id="{86582443-F3D9-654C-8174-CFF4ACCC3E97}"/>
              </a:ext>
            </a:extLst>
          </p:cNvPr>
          <p:cNvSpPr/>
          <p:nvPr/>
        </p:nvSpPr>
        <p:spPr>
          <a:xfrm>
            <a:off x="-16832" y="124772"/>
            <a:ext cx="8509702" cy="523220"/>
          </a:xfrm>
          <a:prstGeom prst="rect">
            <a:avLst/>
          </a:prstGeom>
        </p:spPr>
        <p:txBody>
          <a:bodyPr wrap="none">
            <a:spAutoFit/>
          </a:bodyPr>
          <a:lstStyle/>
          <a:p>
            <a:r>
              <a:rPr lang="en-US" sz="2800" b="1" dirty="0">
                <a:latin typeface="+mj-lt"/>
              </a:rPr>
              <a:t>OCI radiometric performance and uncertainty assessment</a:t>
            </a:r>
          </a:p>
        </p:txBody>
      </p:sp>
      <p:pic>
        <p:nvPicPr>
          <p:cNvPr id="8" name="Picture 7">
            <a:extLst>
              <a:ext uri="{FF2B5EF4-FFF2-40B4-BE49-F238E27FC236}">
                <a16:creationId xmlns:a16="http://schemas.microsoft.com/office/drawing/2014/main" id="{2B56CD66-B2DA-E74C-830C-0B2962A4F5ED}"/>
              </a:ext>
            </a:extLst>
          </p:cNvPr>
          <p:cNvPicPr>
            <a:picLocks noChangeAspect="1"/>
          </p:cNvPicPr>
          <p:nvPr/>
        </p:nvPicPr>
        <p:blipFill>
          <a:blip r:embed="rId7"/>
          <a:stretch>
            <a:fillRect/>
          </a:stretch>
        </p:blipFill>
        <p:spPr>
          <a:xfrm>
            <a:off x="-16832" y="5203010"/>
            <a:ext cx="3814160" cy="797795"/>
          </a:xfrm>
          <a:prstGeom prst="rect">
            <a:avLst/>
          </a:prstGeom>
        </p:spPr>
      </p:pic>
      <p:pic>
        <p:nvPicPr>
          <p:cNvPr id="9" name="Picture 8">
            <a:extLst>
              <a:ext uri="{FF2B5EF4-FFF2-40B4-BE49-F238E27FC236}">
                <a16:creationId xmlns:a16="http://schemas.microsoft.com/office/drawing/2014/main" id="{2DF14944-9EEA-A345-8F56-83D3109AA1EC}"/>
              </a:ext>
            </a:extLst>
          </p:cNvPr>
          <p:cNvPicPr>
            <a:picLocks noChangeAspect="1"/>
          </p:cNvPicPr>
          <p:nvPr/>
        </p:nvPicPr>
        <p:blipFill>
          <a:blip r:embed="rId8"/>
          <a:stretch>
            <a:fillRect/>
          </a:stretch>
        </p:blipFill>
        <p:spPr>
          <a:xfrm>
            <a:off x="3278189" y="1367191"/>
            <a:ext cx="4198938" cy="3821788"/>
          </a:xfrm>
          <a:prstGeom prst="rect">
            <a:avLst/>
          </a:prstGeom>
        </p:spPr>
      </p:pic>
      <p:pic>
        <p:nvPicPr>
          <p:cNvPr id="10" name="Picture 9">
            <a:extLst>
              <a:ext uri="{FF2B5EF4-FFF2-40B4-BE49-F238E27FC236}">
                <a16:creationId xmlns:a16="http://schemas.microsoft.com/office/drawing/2014/main" id="{B0D666CC-781B-D64C-8786-4062D7DE1A0C}"/>
              </a:ext>
            </a:extLst>
          </p:cNvPr>
          <p:cNvPicPr>
            <a:picLocks noChangeAspect="1"/>
          </p:cNvPicPr>
          <p:nvPr/>
        </p:nvPicPr>
        <p:blipFill>
          <a:blip r:embed="rId9"/>
          <a:stretch>
            <a:fillRect/>
          </a:stretch>
        </p:blipFill>
        <p:spPr>
          <a:xfrm>
            <a:off x="3777177" y="5203009"/>
            <a:ext cx="3814160" cy="797795"/>
          </a:xfrm>
          <a:prstGeom prst="rect">
            <a:avLst/>
          </a:prstGeom>
        </p:spPr>
      </p:pic>
      <p:sp>
        <p:nvSpPr>
          <p:cNvPr id="11" name="TextBox 10">
            <a:extLst>
              <a:ext uri="{FF2B5EF4-FFF2-40B4-BE49-F238E27FC236}">
                <a16:creationId xmlns:a16="http://schemas.microsoft.com/office/drawing/2014/main" id="{49682502-D003-EA45-8F7A-23E213A99BAD}"/>
              </a:ext>
            </a:extLst>
          </p:cNvPr>
          <p:cNvSpPr txBox="1"/>
          <p:nvPr/>
        </p:nvSpPr>
        <p:spPr>
          <a:xfrm>
            <a:off x="747381" y="1143666"/>
            <a:ext cx="1123434" cy="349559"/>
          </a:xfrm>
          <a:prstGeom prst="rect">
            <a:avLst/>
          </a:prstGeom>
          <a:noFill/>
        </p:spPr>
        <p:txBody>
          <a:bodyPr wrap="square" rtlCol="0">
            <a:spAutoFit/>
          </a:bodyPr>
          <a:lstStyle/>
          <a:p>
            <a:r>
              <a:rPr lang="en-US" sz="1600" b="1" dirty="0" err="1">
                <a:latin typeface="+mj-lt"/>
              </a:rPr>
              <a:t>Rrs</a:t>
            </a:r>
            <a:r>
              <a:rPr lang="en-US" sz="1600" b="1" dirty="0">
                <a:latin typeface="+mj-lt"/>
              </a:rPr>
              <a:t>(440)</a:t>
            </a:r>
          </a:p>
        </p:txBody>
      </p:sp>
      <p:sp>
        <p:nvSpPr>
          <p:cNvPr id="12" name="TextBox 11">
            <a:extLst>
              <a:ext uri="{FF2B5EF4-FFF2-40B4-BE49-F238E27FC236}">
                <a16:creationId xmlns:a16="http://schemas.microsoft.com/office/drawing/2014/main" id="{5673792F-CD47-1F40-9E95-ABF4C205FE4D}"/>
              </a:ext>
            </a:extLst>
          </p:cNvPr>
          <p:cNvSpPr txBox="1"/>
          <p:nvPr/>
        </p:nvSpPr>
        <p:spPr>
          <a:xfrm>
            <a:off x="4305250" y="1036666"/>
            <a:ext cx="2161394" cy="349559"/>
          </a:xfrm>
          <a:prstGeom prst="rect">
            <a:avLst/>
          </a:prstGeom>
          <a:noFill/>
        </p:spPr>
        <p:txBody>
          <a:bodyPr wrap="square" rtlCol="0">
            <a:spAutoFit/>
          </a:bodyPr>
          <a:lstStyle/>
          <a:p>
            <a:r>
              <a:rPr lang="en-US" sz="1600" b="1" dirty="0" err="1">
                <a:latin typeface="+mj-lt"/>
              </a:rPr>
              <a:t>Rrs</a:t>
            </a:r>
            <a:r>
              <a:rPr lang="en-US" sz="1600" b="1" dirty="0">
                <a:latin typeface="+mj-lt"/>
              </a:rPr>
              <a:t>(440) uncertainty</a:t>
            </a:r>
          </a:p>
        </p:txBody>
      </p:sp>
      <p:cxnSp>
        <p:nvCxnSpPr>
          <p:cNvPr id="13" name="Straight Arrow Connector 12">
            <a:extLst>
              <a:ext uri="{FF2B5EF4-FFF2-40B4-BE49-F238E27FC236}">
                <a16:creationId xmlns:a16="http://schemas.microsoft.com/office/drawing/2014/main" id="{0F261800-94E1-3B4F-8EF0-EFFF4D63A115}"/>
              </a:ext>
            </a:extLst>
          </p:cNvPr>
          <p:cNvCxnSpPr>
            <a:cxnSpLocks/>
          </p:cNvCxnSpPr>
          <p:nvPr/>
        </p:nvCxnSpPr>
        <p:spPr>
          <a:xfrm>
            <a:off x="590859" y="1318445"/>
            <a:ext cx="696451" cy="7592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627AEA-1F2B-204E-9F45-38DBB53F5E9D}"/>
              </a:ext>
            </a:extLst>
          </p:cNvPr>
          <p:cNvSpPr txBox="1"/>
          <p:nvPr/>
        </p:nvSpPr>
        <p:spPr>
          <a:xfrm>
            <a:off x="29142" y="880491"/>
            <a:ext cx="1123434" cy="646331"/>
          </a:xfrm>
          <a:prstGeom prst="rect">
            <a:avLst/>
          </a:prstGeom>
          <a:noFill/>
        </p:spPr>
        <p:txBody>
          <a:bodyPr wrap="square" rtlCol="0">
            <a:spAutoFit/>
          </a:bodyPr>
          <a:lstStyle/>
          <a:p>
            <a:r>
              <a:rPr lang="en-US" dirty="0">
                <a:latin typeface="+mj-lt"/>
              </a:rPr>
              <a:t>Surface glint</a:t>
            </a:r>
          </a:p>
        </p:txBody>
      </p:sp>
      <p:cxnSp>
        <p:nvCxnSpPr>
          <p:cNvPr id="17" name="Straight Arrow Connector 16">
            <a:extLst>
              <a:ext uri="{FF2B5EF4-FFF2-40B4-BE49-F238E27FC236}">
                <a16:creationId xmlns:a16="http://schemas.microsoft.com/office/drawing/2014/main" id="{9312747F-18F9-4141-891F-423BF2B08199}"/>
              </a:ext>
            </a:extLst>
          </p:cNvPr>
          <p:cNvCxnSpPr>
            <a:cxnSpLocks/>
          </p:cNvCxnSpPr>
          <p:nvPr/>
        </p:nvCxnSpPr>
        <p:spPr>
          <a:xfrm flipH="1" flipV="1">
            <a:off x="2581948" y="4558520"/>
            <a:ext cx="197254" cy="107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E0C40B-E792-824F-8E01-A9485B4800E7}"/>
              </a:ext>
            </a:extLst>
          </p:cNvPr>
          <p:cNvSpPr txBox="1"/>
          <p:nvPr/>
        </p:nvSpPr>
        <p:spPr>
          <a:xfrm>
            <a:off x="2779202" y="4210217"/>
            <a:ext cx="997975" cy="738664"/>
          </a:xfrm>
          <a:prstGeom prst="rect">
            <a:avLst/>
          </a:prstGeom>
          <a:noFill/>
        </p:spPr>
        <p:txBody>
          <a:bodyPr wrap="square" rtlCol="0">
            <a:spAutoFit/>
          </a:bodyPr>
          <a:lstStyle/>
          <a:p>
            <a:r>
              <a:rPr lang="en-US" sz="1400" dirty="0">
                <a:latin typeface="+mj-lt"/>
              </a:rPr>
              <a:t>Cloud covered pixels</a:t>
            </a:r>
          </a:p>
        </p:txBody>
      </p:sp>
      <p:sp>
        <p:nvSpPr>
          <p:cNvPr id="19" name="TextBox 18">
            <a:extLst>
              <a:ext uri="{FF2B5EF4-FFF2-40B4-BE49-F238E27FC236}">
                <a16:creationId xmlns:a16="http://schemas.microsoft.com/office/drawing/2014/main" id="{7ADBE8DF-CF56-E14C-BB2A-03FD1D3383A8}"/>
              </a:ext>
            </a:extLst>
          </p:cNvPr>
          <p:cNvSpPr txBox="1"/>
          <p:nvPr/>
        </p:nvSpPr>
        <p:spPr>
          <a:xfrm>
            <a:off x="2838266" y="1732914"/>
            <a:ext cx="1466984" cy="1077218"/>
          </a:xfrm>
          <a:prstGeom prst="rect">
            <a:avLst/>
          </a:prstGeom>
          <a:noFill/>
        </p:spPr>
        <p:txBody>
          <a:bodyPr wrap="square" rtlCol="0">
            <a:spAutoFit/>
          </a:bodyPr>
          <a:lstStyle/>
          <a:p>
            <a:r>
              <a:rPr lang="en-US" sz="1600" dirty="0">
                <a:latin typeface="+mj-lt"/>
              </a:rPr>
              <a:t>One goal is to retrieve Rrs_unc_440 &lt; 0.00076 sr-1</a:t>
            </a:r>
          </a:p>
        </p:txBody>
      </p:sp>
      <p:pic>
        <p:nvPicPr>
          <p:cNvPr id="20" name="Picture 19">
            <a:extLst>
              <a:ext uri="{FF2B5EF4-FFF2-40B4-BE49-F238E27FC236}">
                <a16:creationId xmlns:a16="http://schemas.microsoft.com/office/drawing/2014/main" id="{3F4B07E8-1436-874D-97D1-99B880F4DDD3}"/>
              </a:ext>
            </a:extLst>
          </p:cNvPr>
          <p:cNvPicPr>
            <a:picLocks noChangeAspect="1"/>
          </p:cNvPicPr>
          <p:nvPr/>
        </p:nvPicPr>
        <p:blipFill>
          <a:blip r:embed="rId10"/>
          <a:stretch>
            <a:fillRect/>
          </a:stretch>
        </p:blipFill>
        <p:spPr>
          <a:xfrm>
            <a:off x="-602151" y="1506398"/>
            <a:ext cx="4202225" cy="3824780"/>
          </a:xfrm>
          <a:prstGeom prst="rect">
            <a:avLst/>
          </a:prstGeom>
        </p:spPr>
      </p:pic>
      <p:pic>
        <p:nvPicPr>
          <p:cNvPr id="4" name="Audio 3">
            <a:hlinkClick r:id="" action="ppaction://media"/>
            <a:extLst>
              <a:ext uri="{FF2B5EF4-FFF2-40B4-BE49-F238E27FC236}">
                <a16:creationId xmlns:a16="http://schemas.microsoft.com/office/drawing/2014/main" id="{47BC904D-B0AF-B843-AC54-D6DB222EFD1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3235632"/>
      </p:ext>
    </p:extLst>
  </p:cSld>
  <p:clrMapOvr>
    <a:masterClrMapping/>
  </p:clrMapOvr>
  <mc:AlternateContent xmlns:mc="http://schemas.openxmlformats.org/markup-compatibility/2006">
    <mc:Choice xmlns:p14="http://schemas.microsoft.com/office/powerpoint/2010/main" Requires="p14">
      <p:transition spd="slow" p14:dur="2000" advTm="76127"/>
    </mc:Choice>
    <mc:Fallback>
      <p:transition spd="slow" advTm="7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88" y="-20851"/>
            <a:ext cx="9860692" cy="1325563"/>
          </a:xfrm>
        </p:spPr>
        <p:txBody>
          <a:bodyPr>
            <a:normAutofit/>
          </a:bodyPr>
          <a:lstStyle/>
          <a:p>
            <a:r>
              <a:rPr lang="en-US" sz="4000" dirty="0"/>
              <a:t>Application and benefits of OCI SWIR channels</a:t>
            </a:r>
          </a:p>
        </p:txBody>
      </p:sp>
      <p:sp>
        <p:nvSpPr>
          <p:cNvPr id="11" name="TextBox 10"/>
          <p:cNvSpPr txBox="1"/>
          <p:nvPr/>
        </p:nvSpPr>
        <p:spPr>
          <a:xfrm>
            <a:off x="330010" y="1478526"/>
            <a:ext cx="3508368" cy="1938992"/>
          </a:xfrm>
          <a:prstGeom prst="rect">
            <a:avLst/>
          </a:prstGeom>
          <a:noFill/>
        </p:spPr>
        <p:txBody>
          <a:bodyPr wrap="square" rtlCol="0">
            <a:spAutoFit/>
          </a:bodyPr>
          <a:lstStyle/>
          <a:p>
            <a:pPr marL="285750" indent="-285750">
              <a:buFont typeface="Wingdings" charset="2"/>
              <a:buChar char="Ø"/>
            </a:pPr>
            <a:r>
              <a:rPr lang="en-US" sz="2000" dirty="0">
                <a:latin typeface="+mj-lt"/>
              </a:rPr>
              <a:t>Better Atmospheric Correction in coastal waters.</a:t>
            </a:r>
          </a:p>
          <a:p>
            <a:pPr marL="285750" indent="-285750">
              <a:buFont typeface="Wingdings" charset="2"/>
              <a:buChar char="Ø"/>
            </a:pPr>
            <a:endParaRPr lang="en-US" sz="2000" dirty="0">
              <a:latin typeface="+mj-lt"/>
            </a:endParaRPr>
          </a:p>
          <a:p>
            <a:pPr marL="285750" indent="-285750">
              <a:buFont typeface="Wingdings" charset="2"/>
              <a:buChar char="Ø"/>
            </a:pPr>
            <a:r>
              <a:rPr lang="en-US" sz="2000" dirty="0">
                <a:latin typeface="+mj-lt"/>
              </a:rPr>
              <a:t>Better sensitivity to turbidity and less prone to saturation than NIR.</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3171" y="1235009"/>
            <a:ext cx="2998819" cy="231519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172" y="3591332"/>
            <a:ext cx="2998819" cy="2315198"/>
          </a:xfrm>
          <a:prstGeom prst="rect">
            <a:avLst/>
          </a:prstGeom>
        </p:spPr>
      </p:pic>
      <p:cxnSp>
        <p:nvCxnSpPr>
          <p:cNvPr id="16" name="Straight Arrow Connector 15"/>
          <p:cNvCxnSpPr/>
          <p:nvPr/>
        </p:nvCxnSpPr>
        <p:spPr>
          <a:xfrm>
            <a:off x="8863171" y="1800411"/>
            <a:ext cx="2998819" cy="11151"/>
          </a:xfrm>
          <a:prstGeom prst="straightConnector1">
            <a:avLst/>
          </a:prstGeom>
          <a:ln w="12700">
            <a:headEnd type="arrow"/>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01202" y="1374415"/>
            <a:ext cx="1708860" cy="369332"/>
          </a:xfrm>
          <a:prstGeom prst="rect">
            <a:avLst/>
          </a:prstGeom>
          <a:noFill/>
        </p:spPr>
        <p:txBody>
          <a:bodyPr wrap="square" rtlCol="0">
            <a:spAutoFit/>
          </a:bodyPr>
          <a:lstStyle/>
          <a:p>
            <a:r>
              <a:rPr lang="en-US" dirty="0"/>
              <a:t>~120km</a:t>
            </a:r>
          </a:p>
        </p:txBody>
      </p:sp>
      <p:sp>
        <p:nvSpPr>
          <p:cNvPr id="19" name="TextBox 18"/>
          <p:cNvSpPr txBox="1"/>
          <p:nvPr/>
        </p:nvSpPr>
        <p:spPr>
          <a:xfrm>
            <a:off x="8962758" y="1374415"/>
            <a:ext cx="781397" cy="369332"/>
          </a:xfrm>
          <a:prstGeom prst="rect">
            <a:avLst/>
          </a:prstGeom>
          <a:noFill/>
        </p:spPr>
        <p:txBody>
          <a:bodyPr wrap="square" rtlCol="0">
            <a:spAutoFit/>
          </a:bodyPr>
          <a:lstStyle/>
          <a:p>
            <a:r>
              <a:rPr lang="en-US">
                <a:solidFill>
                  <a:srgbClr val="FF0000"/>
                </a:solidFill>
              </a:rPr>
              <a:t>RGB</a:t>
            </a:r>
          </a:p>
        </p:txBody>
      </p:sp>
      <p:sp>
        <p:nvSpPr>
          <p:cNvPr id="20" name="TextBox 19"/>
          <p:cNvSpPr txBox="1"/>
          <p:nvPr/>
        </p:nvSpPr>
        <p:spPr>
          <a:xfrm>
            <a:off x="10362580" y="5537198"/>
            <a:ext cx="1685575" cy="369332"/>
          </a:xfrm>
          <a:prstGeom prst="rect">
            <a:avLst/>
          </a:prstGeom>
          <a:noFill/>
        </p:spPr>
        <p:txBody>
          <a:bodyPr wrap="square" rtlCol="0">
            <a:spAutoFit/>
          </a:bodyPr>
          <a:lstStyle/>
          <a:p>
            <a:r>
              <a:rPr lang="en-US">
                <a:solidFill>
                  <a:srgbClr val="FF0000"/>
                </a:solidFill>
              </a:rPr>
              <a:t>OLCI 1020 nm</a:t>
            </a:r>
          </a:p>
        </p:txBody>
      </p:sp>
      <p:pic>
        <p:nvPicPr>
          <p:cNvPr id="12" name="Picture 11">
            <a:extLst>
              <a:ext uri="{FF2B5EF4-FFF2-40B4-BE49-F238E27FC236}">
                <a16:creationId xmlns:a16="http://schemas.microsoft.com/office/drawing/2014/main" id="{26EA8009-C869-2F4F-B7FA-E75C02398879}"/>
              </a:ext>
            </a:extLst>
          </p:cNvPr>
          <p:cNvPicPr>
            <a:picLocks noChangeAspect="1"/>
          </p:cNvPicPr>
          <p:nvPr/>
        </p:nvPicPr>
        <p:blipFill>
          <a:blip r:embed="rId7"/>
          <a:stretch>
            <a:fillRect/>
          </a:stretch>
        </p:blipFill>
        <p:spPr>
          <a:xfrm>
            <a:off x="4595476" y="1302190"/>
            <a:ext cx="3817886" cy="2562489"/>
          </a:xfrm>
          <a:prstGeom prst="rect">
            <a:avLst/>
          </a:prstGeom>
        </p:spPr>
      </p:pic>
      <p:pic>
        <p:nvPicPr>
          <p:cNvPr id="13" name="Picture 12">
            <a:extLst>
              <a:ext uri="{FF2B5EF4-FFF2-40B4-BE49-F238E27FC236}">
                <a16:creationId xmlns:a16="http://schemas.microsoft.com/office/drawing/2014/main" id="{BBCF9F49-F99D-7E4D-97C4-9CBDEC700533}"/>
              </a:ext>
            </a:extLst>
          </p:cNvPr>
          <p:cNvPicPr>
            <a:picLocks noChangeAspect="1"/>
          </p:cNvPicPr>
          <p:nvPr/>
        </p:nvPicPr>
        <p:blipFill rotWithShape="1">
          <a:blip r:embed="rId8"/>
          <a:srcRect t="66022"/>
          <a:stretch/>
        </p:blipFill>
        <p:spPr>
          <a:xfrm>
            <a:off x="4595476" y="3878702"/>
            <a:ext cx="3508368" cy="2410888"/>
          </a:xfrm>
          <a:prstGeom prst="rect">
            <a:avLst/>
          </a:prstGeom>
        </p:spPr>
      </p:pic>
      <p:sp>
        <p:nvSpPr>
          <p:cNvPr id="18" name="Rectangle 17">
            <a:extLst>
              <a:ext uri="{FF2B5EF4-FFF2-40B4-BE49-F238E27FC236}">
                <a16:creationId xmlns:a16="http://schemas.microsoft.com/office/drawing/2014/main" id="{CDB89C0A-8763-B448-B3A7-558D2829B5F0}"/>
              </a:ext>
            </a:extLst>
          </p:cNvPr>
          <p:cNvSpPr/>
          <p:nvPr/>
        </p:nvSpPr>
        <p:spPr>
          <a:xfrm>
            <a:off x="367410" y="6289590"/>
            <a:ext cx="2344553" cy="369332"/>
          </a:xfrm>
          <a:prstGeom prst="rect">
            <a:avLst/>
          </a:prstGeom>
        </p:spPr>
        <p:txBody>
          <a:bodyPr wrap="none">
            <a:spAutoFit/>
          </a:bodyPr>
          <a:lstStyle/>
          <a:p>
            <a:r>
              <a:rPr lang="en-US" dirty="0" err="1">
                <a:solidFill>
                  <a:srgbClr val="FF0000"/>
                </a:solidFill>
                <a:latin typeface="AdvTT5235d5a9" charset="0"/>
              </a:rPr>
              <a:t>Knaeps</a:t>
            </a:r>
            <a:r>
              <a:rPr lang="en-US" dirty="0">
                <a:solidFill>
                  <a:srgbClr val="FF0000"/>
                </a:solidFill>
                <a:latin typeface="AdvTT5235d5a9" charset="0"/>
              </a:rPr>
              <a:t> et al. 2015 RSE </a:t>
            </a:r>
            <a:endParaRPr lang="en-US" dirty="0">
              <a:solidFill>
                <a:srgbClr val="FF0000"/>
              </a:solidFill>
            </a:endParaRPr>
          </a:p>
        </p:txBody>
      </p:sp>
      <p:sp>
        <p:nvSpPr>
          <p:cNvPr id="3" name="Rectangle 2">
            <a:extLst>
              <a:ext uri="{FF2B5EF4-FFF2-40B4-BE49-F238E27FC236}">
                <a16:creationId xmlns:a16="http://schemas.microsoft.com/office/drawing/2014/main" id="{4FE457BB-21E6-5D4C-B0D8-69315DE89548}"/>
              </a:ext>
            </a:extLst>
          </p:cNvPr>
          <p:cNvSpPr/>
          <p:nvPr/>
        </p:nvSpPr>
        <p:spPr>
          <a:xfrm>
            <a:off x="5094515" y="4016829"/>
            <a:ext cx="402771" cy="250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p>
        </p:txBody>
      </p:sp>
      <p:sp>
        <p:nvSpPr>
          <p:cNvPr id="21" name="Rectangle 20">
            <a:extLst>
              <a:ext uri="{FF2B5EF4-FFF2-40B4-BE49-F238E27FC236}">
                <a16:creationId xmlns:a16="http://schemas.microsoft.com/office/drawing/2014/main" id="{E3C87378-E65A-E240-8E5E-5E71A058F7BC}"/>
              </a:ext>
            </a:extLst>
          </p:cNvPr>
          <p:cNvSpPr/>
          <p:nvPr/>
        </p:nvSpPr>
        <p:spPr>
          <a:xfrm>
            <a:off x="5026634" y="1353340"/>
            <a:ext cx="402771" cy="250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a:t>
            </a:r>
          </a:p>
        </p:txBody>
      </p:sp>
      <p:sp>
        <p:nvSpPr>
          <p:cNvPr id="22" name="Rectangle 21">
            <a:extLst>
              <a:ext uri="{FF2B5EF4-FFF2-40B4-BE49-F238E27FC236}">
                <a16:creationId xmlns:a16="http://schemas.microsoft.com/office/drawing/2014/main" id="{241EE0E2-E2FC-C64E-9B69-88BCD62CD45A}"/>
              </a:ext>
            </a:extLst>
          </p:cNvPr>
          <p:cNvSpPr/>
          <p:nvPr/>
        </p:nvSpPr>
        <p:spPr>
          <a:xfrm>
            <a:off x="8896257" y="1193884"/>
            <a:ext cx="402771" cy="250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t>
            </a:r>
          </a:p>
        </p:txBody>
      </p:sp>
      <p:sp>
        <p:nvSpPr>
          <p:cNvPr id="23" name="Rectangle 22">
            <a:extLst>
              <a:ext uri="{FF2B5EF4-FFF2-40B4-BE49-F238E27FC236}">
                <a16:creationId xmlns:a16="http://schemas.microsoft.com/office/drawing/2014/main" id="{AFDEB4E8-6AFA-584A-A076-BE698F1C9C49}"/>
              </a:ext>
            </a:extLst>
          </p:cNvPr>
          <p:cNvSpPr/>
          <p:nvPr/>
        </p:nvSpPr>
        <p:spPr>
          <a:xfrm>
            <a:off x="8896256" y="3550207"/>
            <a:ext cx="402771" cy="250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a:t>
            </a:r>
          </a:p>
        </p:txBody>
      </p:sp>
      <p:pic>
        <p:nvPicPr>
          <p:cNvPr id="5" name="Audio 4">
            <a:hlinkClick r:id="" action="ppaction://media"/>
            <a:extLst>
              <a:ext uri="{FF2B5EF4-FFF2-40B4-BE49-F238E27FC236}">
                <a16:creationId xmlns:a16="http://schemas.microsoft.com/office/drawing/2014/main" id="{DAFF0247-E9B4-8346-8F84-7F3670FD84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1039438"/>
      </p:ext>
    </p:extLst>
  </p:cSld>
  <p:clrMapOvr>
    <a:masterClrMapping/>
  </p:clrMapOvr>
  <mc:AlternateContent xmlns:mc="http://schemas.openxmlformats.org/markup-compatibility/2006">
    <mc:Choice xmlns:p14="http://schemas.microsoft.com/office/powerpoint/2010/main" Requires="p14">
      <p:transition spd="slow" p14:dur="2000" advTm="104431"/>
    </mc:Choice>
    <mc:Fallback>
      <p:transition spd="slow" advTm="10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2A6C-239B-B54F-8F8B-0949BEF0DB21}"/>
              </a:ext>
            </a:extLst>
          </p:cNvPr>
          <p:cNvSpPr>
            <a:spLocks noGrp="1"/>
          </p:cNvSpPr>
          <p:nvPr>
            <p:ph type="title"/>
          </p:nvPr>
        </p:nvSpPr>
        <p:spPr>
          <a:xfrm>
            <a:off x="96794" y="-153859"/>
            <a:ext cx="10515600" cy="1325563"/>
          </a:xfrm>
        </p:spPr>
        <p:txBody>
          <a:bodyPr/>
          <a:lstStyle/>
          <a:p>
            <a:r>
              <a:rPr lang="en-US" dirty="0"/>
              <a:t>OCI tilt to avoid glint and increase coverage</a:t>
            </a:r>
          </a:p>
        </p:txBody>
      </p:sp>
      <p:pic>
        <p:nvPicPr>
          <p:cNvPr id="7" name="Picture 6">
            <a:extLst>
              <a:ext uri="{FF2B5EF4-FFF2-40B4-BE49-F238E27FC236}">
                <a16:creationId xmlns:a16="http://schemas.microsoft.com/office/drawing/2014/main" id="{C099F54A-E161-8844-B8B5-35434EB34E5B}"/>
              </a:ext>
            </a:extLst>
          </p:cNvPr>
          <p:cNvPicPr>
            <a:picLocks noChangeAspect="1"/>
          </p:cNvPicPr>
          <p:nvPr/>
        </p:nvPicPr>
        <p:blipFill>
          <a:blip r:embed="rId5"/>
          <a:stretch>
            <a:fillRect/>
          </a:stretch>
        </p:blipFill>
        <p:spPr>
          <a:xfrm>
            <a:off x="1362847" y="1060494"/>
            <a:ext cx="9820017" cy="5508790"/>
          </a:xfrm>
          <a:prstGeom prst="rect">
            <a:avLst/>
          </a:prstGeom>
        </p:spPr>
      </p:pic>
      <p:pic>
        <p:nvPicPr>
          <p:cNvPr id="4" name="Audio 3">
            <a:hlinkClick r:id="" action="ppaction://media"/>
            <a:extLst>
              <a:ext uri="{FF2B5EF4-FFF2-40B4-BE49-F238E27FC236}">
                <a16:creationId xmlns:a16="http://schemas.microsoft.com/office/drawing/2014/main" id="{677F0265-079D-D842-9EC2-687ED5F9B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1590122"/>
      </p:ext>
    </p:extLst>
  </p:cSld>
  <p:clrMapOvr>
    <a:masterClrMapping/>
  </p:clrMapOvr>
  <mc:AlternateContent xmlns:mc="http://schemas.openxmlformats.org/markup-compatibility/2006">
    <mc:Choice xmlns:p14="http://schemas.microsoft.com/office/powerpoint/2010/main" Requires="p14">
      <p:transition spd="slow" p14:dur="2000" advTm="32028"/>
    </mc:Choice>
    <mc:Fallback>
      <p:transition spd="slow" advTm="3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{DD65C1B7-7E51-D847-899D-B68CD0DB7655}tf10001072</Template>
  <TotalTime>2176</TotalTime>
  <Words>2405</Words>
  <Application>Microsoft Macintosh PowerPoint</Application>
  <PresentationFormat>Widescreen</PresentationFormat>
  <Paragraphs>138</Paragraphs>
  <Slides>12</Slides>
  <Notes>12</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AdvTT5235d5a9</vt:lpstr>
      <vt:lpstr>Arial</vt:lpstr>
      <vt:lpstr>Calibri</vt:lpstr>
      <vt:lpstr>Calibri Light</vt:lpstr>
      <vt:lpstr>Cambria Math</vt:lpstr>
      <vt:lpstr>Helvetica Neue</vt:lpstr>
      <vt:lpstr>Wingdings</vt:lpstr>
      <vt:lpstr>Office Theme</vt:lpstr>
      <vt:lpstr>Atmospheric Correction for PACE</vt:lpstr>
      <vt:lpstr>PowerPoint Presentation</vt:lpstr>
      <vt:lpstr>Atmospheric Correction lead role and background</vt:lpstr>
      <vt:lpstr>PowerPoint Presentation</vt:lpstr>
      <vt:lpstr>PowerPoint Presentation</vt:lpstr>
      <vt:lpstr>Atmospheric Correction</vt:lpstr>
      <vt:lpstr>PowerPoint Presentation</vt:lpstr>
      <vt:lpstr>Application and benefits of OCI SWIR channels</vt:lpstr>
      <vt:lpstr>OCI tilt to avoid glint and increase coverage</vt:lpstr>
      <vt:lpstr>Applications to hyperspectral remote sensing of surface blooms</vt:lpstr>
      <vt:lpstr>GMAO-based OCI simulator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Correction for PACE</dc:title>
  <dc:creator>Ibrahim, Amir (GSFC-616.0)[SCIENCE SYSTEMS AND APPLICATIONS INC]</dc:creator>
  <cp:lastModifiedBy>Ibrahim, Amir (GSFC-616.0)[SCIENCE SYSTEMS AND APPLICATIONS INC]</cp:lastModifiedBy>
  <cp:revision>52</cp:revision>
  <dcterms:created xsi:type="dcterms:W3CDTF">2020-08-24T20:08:38Z</dcterms:created>
  <dcterms:modified xsi:type="dcterms:W3CDTF">2020-08-27T03:03:06Z</dcterms:modified>
</cp:coreProperties>
</file>